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8"/>
  </p:notesMasterIdLst>
  <p:sldIdLst>
    <p:sldId id="256" r:id="rId2"/>
    <p:sldId id="362" r:id="rId3"/>
    <p:sldId id="366" r:id="rId4"/>
    <p:sldId id="367" r:id="rId5"/>
    <p:sldId id="368" r:id="rId6"/>
    <p:sldId id="365" r:id="rId7"/>
    <p:sldId id="371" r:id="rId8"/>
    <p:sldId id="372" r:id="rId9"/>
    <p:sldId id="373" r:id="rId10"/>
    <p:sldId id="330" r:id="rId11"/>
    <p:sldId id="370" r:id="rId12"/>
    <p:sldId id="323" r:id="rId13"/>
    <p:sldId id="324" r:id="rId14"/>
    <p:sldId id="325" r:id="rId15"/>
    <p:sldId id="326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63" r:id="rId34"/>
    <p:sldId id="349" r:id="rId35"/>
    <p:sldId id="350" r:id="rId36"/>
    <p:sldId id="351" r:id="rId37"/>
    <p:sldId id="352" r:id="rId38"/>
    <p:sldId id="364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095490-8DAC-44B8-8A6F-683B0457A5BF}">
          <p14:sldIdLst>
            <p14:sldId id="256"/>
            <p14:sldId id="362"/>
            <p14:sldId id="366"/>
            <p14:sldId id="367"/>
            <p14:sldId id="368"/>
            <p14:sldId id="365"/>
            <p14:sldId id="371"/>
            <p14:sldId id="372"/>
            <p14:sldId id="373"/>
            <p14:sldId id="330"/>
            <p14:sldId id="370"/>
            <p14:sldId id="323"/>
            <p14:sldId id="324"/>
            <p14:sldId id="325"/>
            <p14:sldId id="326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63"/>
            <p14:sldId id="349"/>
            <p14:sldId id="350"/>
            <p14:sldId id="351"/>
            <p14:sldId id="352"/>
            <p14:sldId id="364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100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4" autoAdjust="0"/>
    <p:restoredTop sz="87138" autoAdjust="0"/>
  </p:normalViewPr>
  <p:slideViewPr>
    <p:cSldViewPr>
      <p:cViewPr varScale="1">
        <p:scale>
          <a:sx n="57" d="100"/>
          <a:sy n="57" d="100"/>
        </p:scale>
        <p:origin x="-163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%20Cardenas\Dropbox\Job%20applications\2015%20UBC%20Lectures\Class%20material\citation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rick%20Cardenas\Dropbox\curso%20uruguay%202013\program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67801659927645"/>
          <c:y val="8.8022906227630635E-2"/>
          <c:w val="0.85421153436901465"/>
          <c:h val="0.861977093772369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035534019786"/>
          <c:y val="8.7642022612654483E-2"/>
          <c:w val="0.67960339693115279"/>
          <c:h val="0.79637807802585958"/>
        </c:manualLayout>
      </c:layout>
      <c:scatterChart>
        <c:scatterStyle val="lineMarker"/>
        <c:varyColors val="0"/>
        <c:ser>
          <c:idx val="0"/>
          <c:order val="0"/>
          <c:tx>
            <c:strRef>
              <c:f>'Sheet1 (3)'!$H$3</c:f>
              <c:strCache>
                <c:ptCount val="1"/>
                <c:pt idx="0">
                  <c:v>Pyrosequencing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chemeClr val="tx2"/>
              </a:solidFill>
              <a:ln>
                <a:noFill/>
              </a:ln>
            </c:spPr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(3)'!$H$4:$H$21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8</c:v>
                </c:pt>
                <c:pt idx="3">
                  <c:v>12</c:v>
                </c:pt>
                <c:pt idx="4">
                  <c:v>36</c:v>
                </c:pt>
                <c:pt idx="5">
                  <c:v>49</c:v>
                </c:pt>
                <c:pt idx="6">
                  <c:v>59</c:v>
                </c:pt>
                <c:pt idx="7">
                  <c:v>93</c:v>
                </c:pt>
                <c:pt idx="8">
                  <c:v>113</c:v>
                </c:pt>
                <c:pt idx="9">
                  <c:v>177</c:v>
                </c:pt>
                <c:pt idx="10">
                  <c:v>226</c:v>
                </c:pt>
                <c:pt idx="11">
                  <c:v>292</c:v>
                </c:pt>
                <c:pt idx="12">
                  <c:v>442</c:v>
                </c:pt>
                <c:pt idx="13">
                  <c:v>671</c:v>
                </c:pt>
                <c:pt idx="14">
                  <c:v>1059</c:v>
                </c:pt>
                <c:pt idx="15">
                  <c:v>1192</c:v>
                </c:pt>
                <c:pt idx="16">
                  <c:v>1353</c:v>
                </c:pt>
                <c:pt idx="17">
                  <c:v>1461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'Sheet1 (3)'!$I$3</c:f>
              <c:strCache>
                <c:ptCount val="1"/>
                <c:pt idx="0">
                  <c:v>Illumina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6"/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(3)'!$I$4:$I$21</c:f>
              <c:numCache>
                <c:formatCode>General</c:formatCode>
                <c:ptCount val="18"/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29</c:v>
                </c:pt>
                <c:pt idx="8">
                  <c:v>9</c:v>
                </c:pt>
                <c:pt idx="9">
                  <c:v>50</c:v>
                </c:pt>
                <c:pt idx="10">
                  <c:v>142</c:v>
                </c:pt>
                <c:pt idx="11">
                  <c:v>284</c:v>
                </c:pt>
                <c:pt idx="12">
                  <c:v>395</c:v>
                </c:pt>
                <c:pt idx="13">
                  <c:v>579</c:v>
                </c:pt>
                <c:pt idx="14">
                  <c:v>866</c:v>
                </c:pt>
                <c:pt idx="15">
                  <c:v>1147</c:v>
                </c:pt>
                <c:pt idx="16">
                  <c:v>1378</c:v>
                </c:pt>
                <c:pt idx="17">
                  <c:v>2021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'Sheet1 (3)'!$J$3</c:f>
              <c:strCache>
                <c:ptCount val="1"/>
                <c:pt idx="0">
                  <c:v>Microbiome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chemeClr val="accent5"/>
              </a:solidFill>
              <a:ln>
                <a:noFill/>
              </a:ln>
            </c:spPr>
          </c:marker>
          <c:xVal>
            <c:numRef>
              <c:f>'Sheet1 (3)'!$F$4:$F$21</c:f>
              <c:numCache>
                <c:formatCode>mmm\-yy</c:formatCode>
                <c:ptCount val="18"/>
                <c:pt idx="0">
                  <c:v>36160</c:v>
                </c:pt>
                <c:pt idx="1">
                  <c:v>36525</c:v>
                </c:pt>
                <c:pt idx="2">
                  <c:v>36891</c:v>
                </c:pt>
                <c:pt idx="3">
                  <c:v>37256</c:v>
                </c:pt>
                <c:pt idx="4">
                  <c:v>37621</c:v>
                </c:pt>
                <c:pt idx="5">
                  <c:v>37986</c:v>
                </c:pt>
                <c:pt idx="6">
                  <c:v>38352</c:v>
                </c:pt>
                <c:pt idx="7">
                  <c:v>38717</c:v>
                </c:pt>
                <c:pt idx="8">
                  <c:v>39082</c:v>
                </c:pt>
                <c:pt idx="9">
                  <c:v>39447</c:v>
                </c:pt>
                <c:pt idx="10">
                  <c:v>39812</c:v>
                </c:pt>
                <c:pt idx="11">
                  <c:v>40177</c:v>
                </c:pt>
                <c:pt idx="12">
                  <c:v>40542</c:v>
                </c:pt>
                <c:pt idx="13">
                  <c:v>40907</c:v>
                </c:pt>
                <c:pt idx="14">
                  <c:v>41272</c:v>
                </c:pt>
                <c:pt idx="15">
                  <c:v>41637</c:v>
                </c:pt>
                <c:pt idx="16">
                  <c:v>42002</c:v>
                </c:pt>
                <c:pt idx="17">
                  <c:v>42367</c:v>
                </c:pt>
              </c:numCache>
            </c:numRef>
          </c:xVal>
          <c:yVal>
            <c:numRef>
              <c:f>'Sheet1 (3)'!$J$4:$J$21</c:f>
              <c:numCache>
                <c:formatCode>General</c:formatCode>
                <c:ptCount val="18"/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3</c:v>
                </c:pt>
                <c:pt idx="8">
                  <c:v>6</c:v>
                </c:pt>
                <c:pt idx="9">
                  <c:v>13</c:v>
                </c:pt>
                <c:pt idx="10">
                  <c:v>45</c:v>
                </c:pt>
                <c:pt idx="11">
                  <c:v>79</c:v>
                </c:pt>
                <c:pt idx="12">
                  <c:v>125</c:v>
                </c:pt>
                <c:pt idx="13">
                  <c:v>264</c:v>
                </c:pt>
                <c:pt idx="14">
                  <c:v>519</c:v>
                </c:pt>
                <c:pt idx="15">
                  <c:v>814</c:v>
                </c:pt>
                <c:pt idx="16">
                  <c:v>1314</c:v>
                </c:pt>
                <c:pt idx="17">
                  <c:v>1905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755456"/>
        <c:axId val="92756992"/>
      </c:scatterChart>
      <c:scatterChart>
        <c:scatterStyle val="lineMarker"/>
        <c:varyColors val="0"/>
        <c:ser>
          <c:idx val="3"/>
          <c:order val="3"/>
          <c:tx>
            <c:v>Cost</c:v>
          </c:tx>
          <c:spPr>
            <a:ln w="28575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'Sheet1 (3)'!$N$3:$N$55</c:f>
              <c:numCache>
                <c:formatCode>[$-409]mmm\-yy;@</c:formatCode>
                <c:ptCount val="53"/>
                <c:pt idx="0">
                  <c:v>37164</c:v>
                </c:pt>
                <c:pt idx="1">
                  <c:v>37346</c:v>
                </c:pt>
                <c:pt idx="2">
                  <c:v>37529</c:v>
                </c:pt>
                <c:pt idx="3">
                  <c:v>37711</c:v>
                </c:pt>
                <c:pt idx="4">
                  <c:v>37925</c:v>
                </c:pt>
                <c:pt idx="5">
                  <c:v>38017</c:v>
                </c:pt>
                <c:pt idx="6">
                  <c:v>38107</c:v>
                </c:pt>
                <c:pt idx="7">
                  <c:v>38199</c:v>
                </c:pt>
                <c:pt idx="8">
                  <c:v>38291</c:v>
                </c:pt>
                <c:pt idx="9">
                  <c:v>38383</c:v>
                </c:pt>
                <c:pt idx="10">
                  <c:v>38472</c:v>
                </c:pt>
                <c:pt idx="11">
                  <c:v>38564</c:v>
                </c:pt>
                <c:pt idx="12">
                  <c:v>38656</c:v>
                </c:pt>
                <c:pt idx="13">
                  <c:v>38748</c:v>
                </c:pt>
                <c:pt idx="14">
                  <c:v>38837</c:v>
                </c:pt>
                <c:pt idx="15">
                  <c:v>38929</c:v>
                </c:pt>
                <c:pt idx="16">
                  <c:v>39021</c:v>
                </c:pt>
                <c:pt idx="17">
                  <c:v>39113</c:v>
                </c:pt>
                <c:pt idx="18">
                  <c:v>39202</c:v>
                </c:pt>
                <c:pt idx="19">
                  <c:v>39294</c:v>
                </c:pt>
                <c:pt idx="20">
                  <c:v>39386</c:v>
                </c:pt>
                <c:pt idx="21">
                  <c:v>39478</c:v>
                </c:pt>
                <c:pt idx="22">
                  <c:v>39568</c:v>
                </c:pt>
                <c:pt idx="23">
                  <c:v>39660</c:v>
                </c:pt>
                <c:pt idx="24">
                  <c:v>39752</c:v>
                </c:pt>
                <c:pt idx="25">
                  <c:v>39844</c:v>
                </c:pt>
                <c:pt idx="26">
                  <c:v>39933</c:v>
                </c:pt>
                <c:pt idx="27">
                  <c:v>40025</c:v>
                </c:pt>
                <c:pt idx="28">
                  <c:v>40117</c:v>
                </c:pt>
                <c:pt idx="29">
                  <c:v>40209</c:v>
                </c:pt>
                <c:pt idx="30">
                  <c:v>40298</c:v>
                </c:pt>
                <c:pt idx="31">
                  <c:v>40390</c:v>
                </c:pt>
                <c:pt idx="32">
                  <c:v>40482</c:v>
                </c:pt>
                <c:pt idx="33">
                  <c:v>40574</c:v>
                </c:pt>
                <c:pt idx="34">
                  <c:v>40663</c:v>
                </c:pt>
                <c:pt idx="35">
                  <c:v>40755</c:v>
                </c:pt>
                <c:pt idx="36">
                  <c:v>40846</c:v>
                </c:pt>
                <c:pt idx="37">
                  <c:v>40939</c:v>
                </c:pt>
                <c:pt idx="38">
                  <c:v>41029</c:v>
                </c:pt>
                <c:pt idx="39">
                  <c:v>41121</c:v>
                </c:pt>
                <c:pt idx="40">
                  <c:v>41213</c:v>
                </c:pt>
                <c:pt idx="41">
                  <c:v>41305</c:v>
                </c:pt>
                <c:pt idx="42">
                  <c:v>41394</c:v>
                </c:pt>
                <c:pt idx="43">
                  <c:v>41486</c:v>
                </c:pt>
                <c:pt idx="44">
                  <c:v>41578</c:v>
                </c:pt>
                <c:pt idx="45">
                  <c:v>41670</c:v>
                </c:pt>
                <c:pt idx="46">
                  <c:v>41759</c:v>
                </c:pt>
                <c:pt idx="47">
                  <c:v>41851</c:v>
                </c:pt>
                <c:pt idx="48">
                  <c:v>41943</c:v>
                </c:pt>
                <c:pt idx="49">
                  <c:v>42035</c:v>
                </c:pt>
                <c:pt idx="50">
                  <c:v>42124</c:v>
                </c:pt>
                <c:pt idx="51">
                  <c:v>42216</c:v>
                </c:pt>
                <c:pt idx="52">
                  <c:v>42292</c:v>
                </c:pt>
              </c:numCache>
            </c:numRef>
          </c:xVal>
          <c:yVal>
            <c:numRef>
              <c:f>'Sheet1 (3)'!$O$3:$O$55</c:f>
              <c:numCache>
                <c:formatCode>"$"#,##0.00</c:formatCode>
                <c:ptCount val="53"/>
                <c:pt idx="0">
                  <c:v>5292.3928845974297</c:v>
                </c:pt>
                <c:pt idx="1">
                  <c:v>3898.6354119859907</c:v>
                </c:pt>
                <c:pt idx="2">
                  <c:v>3413.8011945854346</c:v>
                </c:pt>
                <c:pt idx="3">
                  <c:v>2986.2046709655792</c:v>
                </c:pt>
                <c:pt idx="4">
                  <c:v>2230.9752350179665</c:v>
                </c:pt>
                <c:pt idx="5">
                  <c:v>1598.9097892402337</c:v>
                </c:pt>
                <c:pt idx="6">
                  <c:v>1135.6986744914357</c:v>
                </c:pt>
                <c:pt idx="7">
                  <c:v>1107.4636519548915</c:v>
                </c:pt>
                <c:pt idx="8">
                  <c:v>1028.8506757569978</c:v>
                </c:pt>
                <c:pt idx="9">
                  <c:v>974.16497565639838</c:v>
                </c:pt>
                <c:pt idx="10">
                  <c:v>897.76107989362413</c:v>
                </c:pt>
                <c:pt idx="11">
                  <c:v>898.90133913325349</c:v>
                </c:pt>
                <c:pt idx="12">
                  <c:v>766.72912188370776</c:v>
                </c:pt>
                <c:pt idx="13">
                  <c:v>699.20327228763847</c:v>
                </c:pt>
                <c:pt idx="14">
                  <c:v>651.80747334577188</c:v>
                </c:pt>
                <c:pt idx="15">
                  <c:v>636.40640117352575</c:v>
                </c:pt>
                <c:pt idx="16">
                  <c:v>581.91979783599641</c:v>
                </c:pt>
                <c:pt idx="17">
                  <c:v>522.70771720689834</c:v>
                </c:pt>
                <c:pt idx="18">
                  <c:v>502.61127606225165</c:v>
                </c:pt>
                <c:pt idx="19">
                  <c:v>495.96345237787824</c:v>
                </c:pt>
                <c:pt idx="20">
                  <c:v>397.08729936016084</c:v>
                </c:pt>
                <c:pt idx="21">
                  <c:v>102.12733297689678</c:v>
                </c:pt>
                <c:pt idx="22">
                  <c:v>15.033135877421174</c:v>
                </c:pt>
                <c:pt idx="23">
                  <c:v>8.3564433578891446</c:v>
                </c:pt>
                <c:pt idx="24">
                  <c:v>3.8055784468656051</c:v>
                </c:pt>
                <c:pt idx="25">
                  <c:v>2.5859493082562675</c:v>
                </c:pt>
                <c:pt idx="26">
                  <c:v>1.7190399896920068</c:v>
                </c:pt>
                <c:pt idx="27">
                  <c:v>1.2007237715317063</c:v>
                </c:pt>
                <c:pt idx="28">
                  <c:v>0.78148149360176467</c:v>
                </c:pt>
                <c:pt idx="29">
                  <c:v>0.5197141425490287</c:v>
                </c:pt>
                <c:pt idx="30">
                  <c:v>0.35013377269484608</c:v>
                </c:pt>
                <c:pt idx="31">
                  <c:v>0.34583289708415843</c:v>
                </c:pt>
                <c:pt idx="32">
                  <c:v>0.32324148606056363</c:v>
                </c:pt>
                <c:pt idx="33">
                  <c:v>0.23291980278884258</c:v>
                </c:pt>
                <c:pt idx="34">
                  <c:v>0.18568903457357452</c:v>
                </c:pt>
                <c:pt idx="35">
                  <c:v>0.11663259976511531</c:v>
                </c:pt>
                <c:pt idx="36">
                  <c:v>8.6038201162834171E-2</c:v>
                </c:pt>
                <c:pt idx="37">
                  <c:v>8.5180211536214467E-2</c:v>
                </c:pt>
                <c:pt idx="38">
                  <c:v>6.5569918171970151E-2</c:v>
                </c:pt>
                <c:pt idx="39">
                  <c:v>6.6496903771467886E-2</c:v>
                </c:pt>
                <c:pt idx="40">
                  <c:v>7.3537214207825718E-2</c:v>
                </c:pt>
                <c:pt idx="41">
                  <c:v>6.3014956423984914E-2</c:v>
                </c:pt>
                <c:pt idx="42">
                  <c:v>6.3641248422909469E-2</c:v>
                </c:pt>
                <c:pt idx="43">
                  <c:v>6.166960932810945E-2</c:v>
                </c:pt>
                <c:pt idx="44">
                  <c:v>5.6623078061611799E-2</c:v>
                </c:pt>
                <c:pt idx="45">
                  <c:v>4.4534522212317212E-2</c:v>
                </c:pt>
                <c:pt idx="46">
                  <c:v>5.4672187101192614E-2</c:v>
                </c:pt>
                <c:pt idx="47">
                  <c:v>5.4498301867545139E-2</c:v>
                </c:pt>
                <c:pt idx="48">
                  <c:v>6.3676561383731053E-2</c:v>
                </c:pt>
                <c:pt idx="49">
                  <c:v>4.4109308689520663E-2</c:v>
                </c:pt>
                <c:pt idx="50">
                  <c:v>4.6786525639556507E-2</c:v>
                </c:pt>
                <c:pt idx="51" formatCode="&quot;$&quot;#,##0.000">
                  <c:v>1.5147113483073554E-2</c:v>
                </c:pt>
                <c:pt idx="52" formatCode="&quot;$&quot;#,##0.000">
                  <c:v>1.4E-2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769280"/>
        <c:axId val="92767360"/>
      </c:scatterChart>
      <c:valAx>
        <c:axId val="92755456"/>
        <c:scaling>
          <c:orientation val="minMax"/>
        </c:scaling>
        <c:delete val="0"/>
        <c:axPos val="b"/>
        <c:numFmt formatCode="yyyy;@" sourceLinked="0"/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92756992"/>
        <c:crosses val="autoZero"/>
        <c:crossBetween val="midCat"/>
        <c:majorUnit val="770"/>
        <c:minorUnit val="365"/>
      </c:valAx>
      <c:valAx>
        <c:axId val="92756992"/>
        <c:scaling>
          <c:orientation val="minMax"/>
          <c:max val="225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 err="1" smtClean="0"/>
                  <a:t>Pubmed</a:t>
                </a:r>
                <a:r>
                  <a:rPr lang="en-US" sz="2400" dirty="0" smtClean="0"/>
                  <a:t> articles </a:t>
                </a:r>
                <a:r>
                  <a:rPr lang="en-US" sz="2400" dirty="0"/>
                  <a:t>per year </a:t>
                </a:r>
                <a:r>
                  <a:rPr lang="en-US" sz="2400" dirty="0" smtClean="0"/>
                  <a:t>  [</a:t>
                </a:r>
                <a:r>
                  <a:rPr lang="en-US" sz="2400" dirty="0"/>
                  <a:t>Title + Abstract]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in"/>
        <c:tickLblPos val="nextTo"/>
        <c:crossAx val="92755456"/>
        <c:crosses val="autoZero"/>
        <c:crossBetween val="midCat"/>
        <c:majorUnit val="500"/>
        <c:minorUnit val="250"/>
      </c:valAx>
      <c:valAx>
        <c:axId val="92767360"/>
        <c:scaling>
          <c:logBase val="10"/>
          <c:orientation val="minMax"/>
          <c:max val="6000"/>
          <c:min val="1.0000000000000002E-3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Cost per Mbase</a:t>
                </a:r>
              </a:p>
            </c:rich>
          </c:tx>
          <c:layout/>
          <c:overlay val="0"/>
        </c:title>
        <c:numFmt formatCode="&quot;$&quot;#,##0.00" sourceLinked="1"/>
        <c:majorTickMark val="out"/>
        <c:minorTickMark val="none"/>
        <c:tickLblPos val="nextTo"/>
        <c:crossAx val="92769280"/>
        <c:crosses val="max"/>
        <c:crossBetween val="midCat"/>
      </c:valAx>
      <c:valAx>
        <c:axId val="92769280"/>
        <c:scaling>
          <c:orientation val="minMax"/>
        </c:scaling>
        <c:delete val="1"/>
        <c:axPos val="b"/>
        <c:numFmt formatCode="[$-409]mmm\-yy;@" sourceLinked="1"/>
        <c:majorTickMark val="out"/>
        <c:minorTickMark val="none"/>
        <c:tickLblPos val="nextTo"/>
        <c:crossAx val="9276736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0054323137492427"/>
          <c:y val="0.44526339451770047"/>
          <c:w val="0.21343406398524506"/>
          <c:h val="0.20717974671896386"/>
        </c:manualLayout>
      </c:layout>
      <c:overlay val="0"/>
      <c:spPr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c:sp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Sheet1!$E$9</c:f>
              <c:strCache>
                <c:ptCount val="1"/>
                <c:pt idx="0">
                  <c:v>H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5"/>
          </c:marker>
          <c:xVal>
            <c:numRef>
              <c:f>Sheet1!$A$10:$A$109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xVal>
          <c:yVal>
            <c:numRef>
              <c:f>Sheet1!$E$10:$E$109</c:f>
              <c:numCache>
                <c:formatCode>General</c:formatCode>
                <c:ptCount val="100"/>
                <c:pt idx="0">
                  <c:v>0</c:v>
                </c:pt>
                <c:pt idx="1">
                  <c:v>0.69314718055994551</c:v>
                </c:pt>
                <c:pt idx="2">
                  <c:v>1.09861228866811</c:v>
                </c:pt>
                <c:pt idx="3">
                  <c:v>1.3862943611198906</c:v>
                </c:pt>
                <c:pt idx="4">
                  <c:v>1.6094379124340998</c:v>
                </c:pt>
                <c:pt idx="5">
                  <c:v>1.7917594692280581</c:v>
                </c:pt>
                <c:pt idx="6">
                  <c:v>1.9459101490553141</c:v>
                </c:pt>
                <c:pt idx="7">
                  <c:v>2.0794415416798357</c:v>
                </c:pt>
                <c:pt idx="8">
                  <c:v>2.1972245773362284</c:v>
                </c:pt>
                <c:pt idx="9">
                  <c:v>2.3025850929940437</c:v>
                </c:pt>
                <c:pt idx="10">
                  <c:v>2.3978952727983711</c:v>
                </c:pt>
                <c:pt idx="11">
                  <c:v>2.4849066497880004</c:v>
                </c:pt>
                <c:pt idx="12">
                  <c:v>2.5649493574615412</c:v>
                </c:pt>
                <c:pt idx="13">
                  <c:v>2.6390573296152504</c:v>
                </c:pt>
                <c:pt idx="14">
                  <c:v>2.7080502011022189</c:v>
                </c:pt>
                <c:pt idx="15">
                  <c:v>2.7725887222397807</c:v>
                </c:pt>
                <c:pt idx="16">
                  <c:v>2.8332133440562162</c:v>
                </c:pt>
                <c:pt idx="17">
                  <c:v>2.8903717578961747</c:v>
                </c:pt>
                <c:pt idx="18">
                  <c:v>2.9444389791664407</c:v>
                </c:pt>
                <c:pt idx="19">
                  <c:v>2.9957322735539909</c:v>
                </c:pt>
                <c:pt idx="20">
                  <c:v>3.044522437723423</c:v>
                </c:pt>
                <c:pt idx="21">
                  <c:v>3.091042453358305</c:v>
                </c:pt>
                <c:pt idx="22">
                  <c:v>3.1354942159291497</c:v>
                </c:pt>
                <c:pt idx="23">
                  <c:v>3.1780538303479453</c:v>
                </c:pt>
                <c:pt idx="24">
                  <c:v>3.2188758248681903</c:v>
                </c:pt>
                <c:pt idx="25">
                  <c:v>3.2580965380214852</c:v>
                </c:pt>
                <c:pt idx="26">
                  <c:v>3.2958368660043291</c:v>
                </c:pt>
                <c:pt idx="27">
                  <c:v>3.3322045101751967</c:v>
                </c:pt>
                <c:pt idx="28">
                  <c:v>3.3672958299864741</c:v>
                </c:pt>
                <c:pt idx="29">
                  <c:v>3.4011973816621612</c:v>
                </c:pt>
                <c:pt idx="30">
                  <c:v>3.4339872044851472</c:v>
                </c:pt>
                <c:pt idx="31">
                  <c:v>3.4657359027997265</c:v>
                </c:pt>
                <c:pt idx="32">
                  <c:v>3.4965075614664802</c:v>
                </c:pt>
                <c:pt idx="33">
                  <c:v>3.5263605246161607</c:v>
                </c:pt>
                <c:pt idx="34">
                  <c:v>3.5553480614894135</c:v>
                </c:pt>
                <c:pt idx="35">
                  <c:v>3.5835189384561099</c:v>
                </c:pt>
                <c:pt idx="36">
                  <c:v>3.6109179126442243</c:v>
                </c:pt>
                <c:pt idx="37">
                  <c:v>3.6375861597263892</c:v>
                </c:pt>
                <c:pt idx="38">
                  <c:v>3.663561646129657</c:v>
                </c:pt>
                <c:pt idx="39">
                  <c:v>3.6888794541139371</c:v>
                </c:pt>
                <c:pt idx="40">
                  <c:v>3.7135720667043173</c:v>
                </c:pt>
                <c:pt idx="41">
                  <c:v>3.7376696182833684</c:v>
                </c:pt>
                <c:pt idx="42">
                  <c:v>3.7612001156935597</c:v>
                </c:pt>
                <c:pt idx="43">
                  <c:v>3.7841896339182597</c:v>
                </c:pt>
                <c:pt idx="44">
                  <c:v>3.8066624897703103</c:v>
                </c:pt>
                <c:pt idx="45">
                  <c:v>3.8286413964890937</c:v>
                </c:pt>
                <c:pt idx="46">
                  <c:v>3.8501476017100584</c:v>
                </c:pt>
                <c:pt idx="47">
                  <c:v>3.8712010109078907</c:v>
                </c:pt>
                <c:pt idx="48">
                  <c:v>3.8918202981106265</c:v>
                </c:pt>
                <c:pt idx="49">
                  <c:v>3.9120230054281362</c:v>
                </c:pt>
                <c:pt idx="50">
                  <c:v>3.9318256327243177</c:v>
                </c:pt>
                <c:pt idx="51">
                  <c:v>3.9512437185814271</c:v>
                </c:pt>
                <c:pt idx="52">
                  <c:v>3.9702919135521197</c:v>
                </c:pt>
                <c:pt idx="53">
                  <c:v>3.9889840465642812</c:v>
                </c:pt>
                <c:pt idx="54">
                  <c:v>4.0073331852324898</c:v>
                </c:pt>
                <c:pt idx="55">
                  <c:v>4.0253516907351496</c:v>
                </c:pt>
                <c:pt idx="56">
                  <c:v>4.0430512678345485</c:v>
                </c:pt>
                <c:pt idx="57">
                  <c:v>4.0604430105464155</c:v>
                </c:pt>
                <c:pt idx="58">
                  <c:v>4.0775374439057055</c:v>
                </c:pt>
                <c:pt idx="59">
                  <c:v>4.0943445622220835</c:v>
                </c:pt>
                <c:pt idx="60">
                  <c:v>4.1108738641733105</c:v>
                </c:pt>
                <c:pt idx="61">
                  <c:v>4.1271343850450659</c:v>
                </c:pt>
                <c:pt idx="62">
                  <c:v>4.1431347263915255</c:v>
                </c:pt>
                <c:pt idx="63">
                  <c:v>4.1588830833596724</c:v>
                </c:pt>
                <c:pt idx="64">
                  <c:v>4.1743872698956199</c:v>
                </c:pt>
                <c:pt idx="65">
                  <c:v>4.1896547420264252</c:v>
                </c:pt>
                <c:pt idx="66">
                  <c:v>4.2046926193909684</c:v>
                </c:pt>
                <c:pt idx="67">
                  <c:v>4.2195077051761114</c:v>
                </c:pt>
                <c:pt idx="68">
                  <c:v>4.2341065045972455</c:v>
                </c:pt>
                <c:pt idx="69">
                  <c:v>4.2484952420493585</c:v>
                </c:pt>
                <c:pt idx="70">
                  <c:v>4.2626798770413155</c:v>
                </c:pt>
                <c:pt idx="71">
                  <c:v>4.2766661190160775</c:v>
                </c:pt>
                <c:pt idx="72">
                  <c:v>4.290459441148391</c:v>
                </c:pt>
                <c:pt idx="73">
                  <c:v>4.3040650932041862</c:v>
                </c:pt>
                <c:pt idx="74">
                  <c:v>4.3174881135363075</c:v>
                </c:pt>
                <c:pt idx="75">
                  <c:v>4.3307333402863311</c:v>
                </c:pt>
                <c:pt idx="76">
                  <c:v>4.3438054218536903</c:v>
                </c:pt>
                <c:pt idx="77">
                  <c:v>4.3567088266895855</c:v>
                </c:pt>
                <c:pt idx="78">
                  <c:v>4.3694478524670215</c:v>
                </c:pt>
                <c:pt idx="79">
                  <c:v>4.3820266346738812</c:v>
                </c:pt>
                <c:pt idx="80">
                  <c:v>4.3944491546724382</c:v>
                </c:pt>
                <c:pt idx="81">
                  <c:v>4.4067192472642525</c:v>
                </c:pt>
                <c:pt idx="82">
                  <c:v>4.4188406077965965</c:v>
                </c:pt>
                <c:pt idx="83">
                  <c:v>4.4308167988433134</c:v>
                </c:pt>
                <c:pt idx="84">
                  <c:v>4.4426512564903167</c:v>
                </c:pt>
                <c:pt idx="85">
                  <c:v>4.4543472962535073</c:v>
                </c:pt>
                <c:pt idx="86">
                  <c:v>4.4659081186545837</c:v>
                </c:pt>
                <c:pt idx="87">
                  <c:v>4.4773368144782069</c:v>
                </c:pt>
                <c:pt idx="88">
                  <c:v>4.4886363697321414</c:v>
                </c:pt>
                <c:pt idx="89">
                  <c:v>4.4998096703302704</c:v>
                </c:pt>
                <c:pt idx="90">
                  <c:v>4.5108595065168355</c:v>
                </c:pt>
                <c:pt idx="91">
                  <c:v>4.5217885770490245</c:v>
                </c:pt>
                <c:pt idx="92">
                  <c:v>4.5325994931532803</c:v>
                </c:pt>
                <c:pt idx="93">
                  <c:v>4.5432947822700243</c:v>
                </c:pt>
                <c:pt idx="94">
                  <c:v>4.5538768916005408</c:v>
                </c:pt>
                <c:pt idx="95">
                  <c:v>4.5643481914678414</c:v>
                </c:pt>
                <c:pt idx="96">
                  <c:v>4.5747109785033775</c:v>
                </c:pt>
                <c:pt idx="97">
                  <c:v>4.5849674786705705</c:v>
                </c:pt>
                <c:pt idx="98">
                  <c:v>4.5951198501345845</c:v>
                </c:pt>
                <c:pt idx="99">
                  <c:v>4.6051701859880909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798976"/>
        <c:axId val="92800896"/>
      </c:scatterChart>
      <c:valAx>
        <c:axId val="92798976"/>
        <c:scaling>
          <c:orientation val="minMax"/>
          <c:max val="10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2800896"/>
        <c:crosses val="autoZero"/>
        <c:crossBetween val="midCat"/>
      </c:valAx>
      <c:valAx>
        <c:axId val="9280089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H'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279897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1/D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8575">
              <a:noFill/>
            </a:ln>
          </c:spPr>
          <c:xVal>
            <c:numRef>
              <c:f>Sheet2!$AE$2:$AE$21</c:f>
              <c:numCache>
                <c:formatCode>General</c:formatCode>
                <c:ptCount val="20"/>
                <c:pt idx="0">
                  <c:v>0.05</c:v>
                </c:pt>
                <c:pt idx="1">
                  <c:v>0.1</c:v>
                </c:pt>
                <c:pt idx="2">
                  <c:v>0.15000000000000002</c:v>
                </c:pt>
                <c:pt idx="3">
                  <c:v>0.2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0.39999999999999997</c:v>
                </c:pt>
                <c:pt idx="8">
                  <c:v>0.44999999999999996</c:v>
                </c:pt>
                <c:pt idx="9">
                  <c:v>0.49999999999999994</c:v>
                </c:pt>
                <c:pt idx="10">
                  <c:v>0.54999999999999993</c:v>
                </c:pt>
                <c:pt idx="11">
                  <c:v>0.6</c:v>
                </c:pt>
                <c:pt idx="12">
                  <c:v>0.65</c:v>
                </c:pt>
                <c:pt idx="13">
                  <c:v>0.70000000000000007</c:v>
                </c:pt>
                <c:pt idx="14">
                  <c:v>0.75000000000000011</c:v>
                </c:pt>
                <c:pt idx="15">
                  <c:v>0.80000000000000016</c:v>
                </c:pt>
                <c:pt idx="16">
                  <c:v>0.8500000000000002</c:v>
                </c:pt>
                <c:pt idx="17">
                  <c:v>0.90000000000000024</c:v>
                </c:pt>
                <c:pt idx="18">
                  <c:v>0.95000000000000029</c:v>
                </c:pt>
                <c:pt idx="19">
                  <c:v>1.0000000000000002</c:v>
                </c:pt>
              </c:numCache>
            </c:numRef>
          </c:xVal>
          <c:yVal>
            <c:numRef>
              <c:f>Sheet2!$AG$2:$AG$21</c:f>
              <c:numCache>
                <c:formatCode>General</c:formatCode>
                <c:ptCount val="20"/>
                <c:pt idx="0">
                  <c:v>19.999999999999996</c:v>
                </c:pt>
                <c:pt idx="1">
                  <c:v>18.181818181818176</c:v>
                </c:pt>
                <c:pt idx="2">
                  <c:v>15.384615384615383</c:v>
                </c:pt>
                <c:pt idx="3">
                  <c:v>12.499999999999998</c:v>
                </c:pt>
                <c:pt idx="4">
                  <c:v>10</c:v>
                </c:pt>
                <c:pt idx="5">
                  <c:v>8</c:v>
                </c:pt>
                <c:pt idx="6">
                  <c:v>6.4516129032258069</c:v>
                </c:pt>
                <c:pt idx="7">
                  <c:v>5.2631578947368416</c:v>
                </c:pt>
                <c:pt idx="8">
                  <c:v>4.3478260869565215</c:v>
                </c:pt>
                <c:pt idx="9">
                  <c:v>3.6363636363636362</c:v>
                </c:pt>
                <c:pt idx="10">
                  <c:v>3.0769230769230762</c:v>
                </c:pt>
                <c:pt idx="11">
                  <c:v>2.6315789473684212</c:v>
                </c:pt>
                <c:pt idx="12">
                  <c:v>2.2727272727272725</c:v>
                </c:pt>
                <c:pt idx="13">
                  <c:v>1.9801980198019806</c:v>
                </c:pt>
                <c:pt idx="14">
                  <c:v>1.7391304347826089</c:v>
                </c:pt>
                <c:pt idx="15">
                  <c:v>1.5384615384615381</c:v>
                </c:pt>
                <c:pt idx="16">
                  <c:v>1.3698630136986303</c:v>
                </c:pt>
                <c:pt idx="17">
                  <c:v>1.2269938650306749</c:v>
                </c:pt>
                <c:pt idx="18">
                  <c:v>1.1049723756906078</c:v>
                </c:pt>
                <c:pt idx="19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830336"/>
        <c:axId val="92844416"/>
      </c:scatterChart>
      <c:valAx>
        <c:axId val="92830336"/>
        <c:scaling>
          <c:orientation val="minMax"/>
          <c:max val="1"/>
          <c:min val="0"/>
        </c:scaling>
        <c:delete val="0"/>
        <c:axPos val="b"/>
        <c:numFmt formatCode="General" sourceLinked="1"/>
        <c:majorTickMark val="none"/>
        <c:minorTickMark val="none"/>
        <c:tickLblPos val="nextTo"/>
        <c:crossAx val="92844416"/>
        <c:crosses val="autoZero"/>
        <c:crossBetween val="midCat"/>
      </c:valAx>
      <c:valAx>
        <c:axId val="928444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1/D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9283033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505172147599197"/>
          <c:y val="4.0009079946087822E-2"/>
          <c:w val="0.716712984406361"/>
          <c:h val="0.80488784847840122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Sample1</c:v>
                </c:pt>
              </c:strCache>
            </c:strRef>
          </c:tx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Sheet1!$B$3:$B$17</c:f>
              <c:numCache>
                <c:formatCode>General</c:formatCode>
                <c:ptCount val="15"/>
                <c:pt idx="0">
                  <c:v>20</c:v>
                </c:pt>
                <c:pt idx="1">
                  <c:v>8</c:v>
                </c:pt>
                <c:pt idx="2">
                  <c:v>5</c:v>
                </c:pt>
                <c:pt idx="3">
                  <c:v>4</c:v>
                </c:pt>
                <c:pt idx="4">
                  <c:v>4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Sample3</c:v>
                </c:pt>
              </c:strCache>
            </c:strRef>
          </c:tx>
          <c:spPr>
            <a:ln w="25400" cap="flat" cmpd="sng" algn="ctr">
              <a:solidFill>
                <a:schemeClr val="dk1"/>
              </a:solidFill>
              <a:prstDash val="solid"/>
            </a:ln>
            <a:effectLst/>
          </c:spPr>
          <c:marker>
            <c:spPr>
              <a:solidFill>
                <a:schemeClr val="lt1"/>
              </a:solidFill>
              <a:ln w="25400" cap="flat" cmpd="sng" algn="ctr">
                <a:solidFill>
                  <a:schemeClr val="dk1"/>
                </a:solidFill>
                <a:prstDash val="solid"/>
              </a:ln>
              <a:effectLst/>
            </c:spPr>
          </c:marker>
          <c:cat>
            <c:strRef>
              <c:f>Sheet1!$A$3:$A$17</c:f>
              <c:strCache>
                <c:ptCount val="15"/>
                <c:pt idx="0">
                  <c:v>Sp1</c:v>
                </c:pt>
                <c:pt idx="1">
                  <c:v>Sp2</c:v>
                </c:pt>
                <c:pt idx="2">
                  <c:v>Sp3</c:v>
                </c:pt>
                <c:pt idx="3">
                  <c:v>Sp4</c:v>
                </c:pt>
                <c:pt idx="4">
                  <c:v>Sp5</c:v>
                </c:pt>
                <c:pt idx="5">
                  <c:v>Sp6</c:v>
                </c:pt>
                <c:pt idx="6">
                  <c:v>Sp7</c:v>
                </c:pt>
                <c:pt idx="7">
                  <c:v>Sp8</c:v>
                </c:pt>
                <c:pt idx="8">
                  <c:v>Sp9</c:v>
                </c:pt>
                <c:pt idx="9">
                  <c:v>Sp10</c:v>
                </c:pt>
                <c:pt idx="10">
                  <c:v>Sp11</c:v>
                </c:pt>
                <c:pt idx="11">
                  <c:v>Sp12</c:v>
                </c:pt>
                <c:pt idx="12">
                  <c:v>Sp13</c:v>
                </c:pt>
                <c:pt idx="13">
                  <c:v>Sp14</c:v>
                </c:pt>
                <c:pt idx="14">
                  <c:v>Sp15</c:v>
                </c:pt>
              </c:strCache>
            </c:strRef>
          </c:cat>
          <c:val>
            <c:numRef>
              <c:f>Sheet1!$C$3:$C$17</c:f>
              <c:numCache>
                <c:formatCode>General</c:formatCode>
                <c:ptCount val="15"/>
                <c:pt idx="0">
                  <c:v>22</c:v>
                </c:pt>
                <c:pt idx="1">
                  <c:v>18</c:v>
                </c:pt>
                <c:pt idx="2">
                  <c:v>17</c:v>
                </c:pt>
                <c:pt idx="3">
                  <c:v>14</c:v>
                </c:pt>
                <c:pt idx="4">
                  <c:v>12</c:v>
                </c:pt>
                <c:pt idx="5">
                  <c:v>10</c:v>
                </c:pt>
                <c:pt idx="6">
                  <c:v>8</c:v>
                </c:pt>
                <c:pt idx="7">
                  <c:v>8</c:v>
                </c:pt>
                <c:pt idx="8">
                  <c:v>6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616960"/>
        <c:axId val="92619136"/>
      </c:lineChart>
      <c:catAx>
        <c:axId val="926169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5400000" vert="horz"/>
          <a:lstStyle/>
          <a:p>
            <a:pPr>
              <a:defRPr sz="1400"/>
            </a:pPr>
            <a:endParaRPr lang="en-US"/>
          </a:p>
        </c:txPr>
        <c:crossAx val="92619136"/>
        <c:crosses val="autoZero"/>
        <c:auto val="1"/>
        <c:lblAlgn val="ctr"/>
        <c:lblOffset val="100"/>
        <c:tickLblSkip val="20"/>
        <c:noMultiLvlLbl val="0"/>
      </c:catAx>
      <c:valAx>
        <c:axId val="92619136"/>
        <c:scaling>
          <c:orientation val="minMax"/>
          <c:max val="25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Relative abundance</a:t>
                </a:r>
                <a:r>
                  <a:rPr lang="en-US" baseline="0" dirty="0" smtClean="0"/>
                  <a:t> (%)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in"/>
        <c:tickLblPos val="nextTo"/>
        <c:crossAx val="92616960"/>
        <c:crosses val="autoZero"/>
        <c:crossBetween val="between"/>
        <c:majorUnit val="5"/>
        <c:minorUnit val="1"/>
      </c:valAx>
    </c:plotArea>
    <c:legend>
      <c:legendPos val="r"/>
      <c:layout>
        <c:manualLayout>
          <c:xMode val="edge"/>
          <c:yMode val="edge"/>
          <c:x val="0.46623655913978496"/>
          <c:y val="9.1988984331503987E-2"/>
          <c:w val="0.40726122707147377"/>
          <c:h val="0.3020444603515479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6AB36-CE14-46FD-99A4-A453504D8C38}" type="doc">
      <dgm:prSet loTypeId="urn:microsoft.com/office/officeart/2005/8/layout/venn1" loCatId="relationship" qsTypeId="urn:microsoft.com/office/officeart/2005/8/quickstyle/simple1" qsCatId="simple" csTypeId="urn:microsoft.com/office/officeart/2005/8/colors/colorful2" csCatId="colorful" phldr="1"/>
      <dgm:spPr/>
    </dgm:pt>
    <dgm:pt modelId="{582006F9-D278-49C7-8C2A-30ACCC8938D1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rgbClr val="0F6FC6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E322E7E-369D-439A-8FC8-B799BDA85632}" type="parTrans" cxnId="{69CC3017-9AF7-4CCF-A5C0-05055AC369DB}">
      <dgm:prSet/>
      <dgm:spPr/>
      <dgm:t>
        <a:bodyPr/>
        <a:lstStyle/>
        <a:p>
          <a:endParaRPr lang="en-US"/>
        </a:p>
      </dgm:t>
    </dgm:pt>
    <dgm:pt modelId="{F24D3651-0144-40AF-899E-B9757FC5654F}" type="sibTrans" cxnId="{69CC3017-9AF7-4CCF-A5C0-05055AC369DB}">
      <dgm:prSet/>
      <dgm:spPr/>
      <dgm:t>
        <a:bodyPr/>
        <a:lstStyle/>
        <a:p>
          <a:endParaRPr lang="en-US"/>
        </a:p>
      </dgm:t>
    </dgm:pt>
    <dgm:pt modelId="{06A4CF42-E218-404E-AB9A-CCE2645299A2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F49100">
            <a:alpha val="50196"/>
          </a:srgbClr>
        </a:solidFill>
      </dgm:spPr>
      <dgm:t>
        <a:bodyPr/>
        <a:lstStyle/>
        <a:p>
          <a:endParaRPr lang="en-US" dirty="0"/>
        </a:p>
      </dgm:t>
    </dgm:pt>
    <dgm:pt modelId="{37663211-C668-4A2E-A4C6-38E8C380AB2D}" type="parTrans" cxnId="{019641D8-E386-41D5-8688-E2CE999D4D27}">
      <dgm:prSet/>
      <dgm:spPr/>
      <dgm:t>
        <a:bodyPr/>
        <a:lstStyle/>
        <a:p>
          <a:endParaRPr lang="en-US"/>
        </a:p>
      </dgm:t>
    </dgm:pt>
    <dgm:pt modelId="{F6AB3585-D53B-40AD-B86F-178634883805}" type="sibTrans" cxnId="{019641D8-E386-41D5-8688-E2CE999D4D27}">
      <dgm:prSet/>
      <dgm:spPr/>
      <dgm:t>
        <a:bodyPr/>
        <a:lstStyle/>
        <a:p>
          <a:endParaRPr lang="en-US"/>
        </a:p>
      </dgm:t>
    </dgm:pt>
    <dgm:pt modelId="{BE4E4EFD-E52D-4E97-B16D-B885410D5552}" type="pres">
      <dgm:prSet presAssocID="{6EA6AB36-CE14-46FD-99A4-A453504D8C38}" presName="compositeShape" presStyleCnt="0">
        <dgm:presLayoutVars>
          <dgm:chMax val="7"/>
          <dgm:dir/>
          <dgm:resizeHandles val="exact"/>
        </dgm:presLayoutVars>
      </dgm:prSet>
      <dgm:spPr/>
    </dgm:pt>
    <dgm:pt modelId="{ED1A0317-0530-4820-B150-529A53952657}" type="pres">
      <dgm:prSet presAssocID="{582006F9-D278-49C7-8C2A-30ACCC8938D1}" presName="circ1" presStyleLbl="vennNode1" presStyleIdx="0" presStyleCnt="2"/>
      <dgm:spPr/>
      <dgm:t>
        <a:bodyPr/>
        <a:lstStyle/>
        <a:p>
          <a:endParaRPr lang="en-US"/>
        </a:p>
      </dgm:t>
    </dgm:pt>
    <dgm:pt modelId="{C725E29A-E96E-4166-9AE8-4A2C3A626ADB}" type="pres">
      <dgm:prSet presAssocID="{582006F9-D278-49C7-8C2A-30ACCC8938D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698E21-A106-4B19-9723-467AED0C6F77}" type="pres">
      <dgm:prSet presAssocID="{06A4CF42-E218-404E-AB9A-CCE2645299A2}" presName="circ2" presStyleLbl="vennNode1" presStyleIdx="1" presStyleCnt="2" custLinFactNeighborX="-3"/>
      <dgm:spPr/>
      <dgm:t>
        <a:bodyPr/>
        <a:lstStyle/>
        <a:p>
          <a:endParaRPr lang="en-US"/>
        </a:p>
      </dgm:t>
    </dgm:pt>
    <dgm:pt modelId="{AEDE7226-27FF-41A1-8431-9BE9CFF4BF1D}" type="pres">
      <dgm:prSet presAssocID="{06A4CF42-E218-404E-AB9A-CCE2645299A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0E2A35-92C0-4C3B-9A8B-2D745B377366}" type="presOf" srcId="{582006F9-D278-49C7-8C2A-30ACCC8938D1}" destId="{ED1A0317-0530-4820-B150-529A53952657}" srcOrd="0" destOrd="0" presId="urn:microsoft.com/office/officeart/2005/8/layout/venn1"/>
    <dgm:cxn modelId="{019641D8-E386-41D5-8688-E2CE999D4D27}" srcId="{6EA6AB36-CE14-46FD-99A4-A453504D8C38}" destId="{06A4CF42-E218-404E-AB9A-CCE2645299A2}" srcOrd="1" destOrd="0" parTransId="{37663211-C668-4A2E-A4C6-38E8C380AB2D}" sibTransId="{F6AB3585-D53B-40AD-B86F-178634883805}"/>
    <dgm:cxn modelId="{DA3F9F1E-DECB-4A77-8071-6484A4F58A3E}" type="presOf" srcId="{6EA6AB36-CE14-46FD-99A4-A453504D8C38}" destId="{BE4E4EFD-E52D-4E97-B16D-B885410D5552}" srcOrd="0" destOrd="0" presId="urn:microsoft.com/office/officeart/2005/8/layout/venn1"/>
    <dgm:cxn modelId="{79CE789A-79BD-4402-B68C-96EE7D5095DC}" type="presOf" srcId="{06A4CF42-E218-404E-AB9A-CCE2645299A2}" destId="{86698E21-A106-4B19-9723-467AED0C6F77}" srcOrd="0" destOrd="0" presId="urn:microsoft.com/office/officeart/2005/8/layout/venn1"/>
    <dgm:cxn modelId="{69CC3017-9AF7-4CCF-A5C0-05055AC369DB}" srcId="{6EA6AB36-CE14-46FD-99A4-A453504D8C38}" destId="{582006F9-D278-49C7-8C2A-30ACCC8938D1}" srcOrd="0" destOrd="0" parTransId="{3E322E7E-369D-439A-8FC8-B799BDA85632}" sibTransId="{F24D3651-0144-40AF-899E-B9757FC5654F}"/>
    <dgm:cxn modelId="{5D6EBDF7-A253-4358-AC71-73FED0DB1537}" type="presOf" srcId="{06A4CF42-E218-404E-AB9A-CCE2645299A2}" destId="{AEDE7226-27FF-41A1-8431-9BE9CFF4BF1D}" srcOrd="1" destOrd="0" presId="urn:microsoft.com/office/officeart/2005/8/layout/venn1"/>
    <dgm:cxn modelId="{7E2FD233-F6B2-46F1-989B-A86F52396EA2}" type="presOf" srcId="{582006F9-D278-49C7-8C2A-30ACCC8938D1}" destId="{C725E29A-E96E-4166-9AE8-4A2C3A626ADB}" srcOrd="1" destOrd="0" presId="urn:microsoft.com/office/officeart/2005/8/layout/venn1"/>
    <dgm:cxn modelId="{DD2BB4AF-D920-4E68-A7BB-C7E25DD9C763}" type="presParOf" srcId="{BE4E4EFD-E52D-4E97-B16D-B885410D5552}" destId="{ED1A0317-0530-4820-B150-529A53952657}" srcOrd="0" destOrd="0" presId="urn:microsoft.com/office/officeart/2005/8/layout/venn1"/>
    <dgm:cxn modelId="{1DF98A9E-CA29-45B1-9A06-55773A2F898E}" type="presParOf" srcId="{BE4E4EFD-E52D-4E97-B16D-B885410D5552}" destId="{C725E29A-E96E-4166-9AE8-4A2C3A626ADB}" srcOrd="1" destOrd="0" presId="urn:microsoft.com/office/officeart/2005/8/layout/venn1"/>
    <dgm:cxn modelId="{19F4E850-E9A0-4D3C-B870-D1FCA7B0B3AA}" type="presParOf" srcId="{BE4E4EFD-E52D-4E97-B16D-B885410D5552}" destId="{86698E21-A106-4B19-9723-467AED0C6F77}" srcOrd="2" destOrd="0" presId="urn:microsoft.com/office/officeart/2005/8/layout/venn1"/>
    <dgm:cxn modelId="{CD67E734-B73E-4706-B653-59792D925B6D}" type="presParOf" srcId="{BE4E4EFD-E52D-4E97-B16D-B885410D5552}" destId="{AEDE7226-27FF-41A1-8431-9BE9CFF4BF1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0317-0530-4820-B150-529A53952657}">
      <dsp:nvSpPr>
        <dsp:cNvPr id="0" name=""/>
        <dsp:cNvSpPr/>
      </dsp:nvSpPr>
      <dsp:spPr>
        <a:xfrm>
          <a:off x="79759" y="1454693"/>
          <a:ext cx="1967412" cy="1967412"/>
        </a:xfrm>
        <a:prstGeom prst="ellipse">
          <a:avLst/>
        </a:prstGeom>
        <a:solidFill>
          <a:srgbClr val="0F6FC6">
            <a:alpha val="50196"/>
          </a:srgbClr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54488" y="1686693"/>
        <a:ext cx="1134364" cy="1503412"/>
      </dsp:txXfrm>
    </dsp:sp>
    <dsp:sp modelId="{86698E21-A106-4B19-9723-467AED0C6F77}">
      <dsp:nvSpPr>
        <dsp:cNvPr id="0" name=""/>
        <dsp:cNvSpPr/>
      </dsp:nvSpPr>
      <dsp:spPr>
        <a:xfrm>
          <a:off x="1497656" y="1454693"/>
          <a:ext cx="1967412" cy="1967412"/>
        </a:xfrm>
        <a:prstGeom prst="ellipse">
          <a:avLst/>
        </a:prstGeom>
        <a:solidFill>
          <a:srgbClr val="F49100">
            <a:alpha val="50196"/>
          </a:srgbClr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055976" y="1686693"/>
        <a:ext cx="1134364" cy="1503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64A0F-39A5-4AD4-AFFF-35407015BDC3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8D223-F047-4A0C-B760-7561FFEF7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8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a way, studying the microbial communities will provide information on the ecology of the ecosystem.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2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5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</a:t>
            </a:r>
            <a:r>
              <a:rPr lang="en-US" baseline="0" dirty="0" smtClean="0"/>
              <a:t> this a alpha or beta diversity analysis?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8D223-F047-4A0C-B760-7561FFEF7E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9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57797"/>
            <a:ext cx="9144000" cy="687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-359962" y="0"/>
            <a:ext cx="9884962" cy="6705601"/>
            <a:chOff x="-382404" y="0"/>
            <a:chExt cx="9932332" cy="6858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  <a:grpFill/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  <a:grpFill/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grp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grpFill/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09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7" y="2708476"/>
            <a:ext cx="3313355" cy="17021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7" y="4421082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6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6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8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bars,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17562" y="1295400"/>
            <a:ext cx="354471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8200" y="1295400"/>
            <a:ext cx="3581400" cy="4876800"/>
          </a:xfrm>
        </p:spPr>
        <p:txBody>
          <a:bodyPr/>
          <a:lstStyle>
            <a:lvl1pPr>
              <a:defRPr>
                <a:latin typeface="Helvetica Neue" panose="02000503000000020004" pitchFamily="2"/>
              </a:defRPr>
            </a:lvl1pPr>
            <a:lvl2pPr>
              <a:defRPr>
                <a:latin typeface="Helvetica Neue" panose="02000503000000020004" pitchFamily="2"/>
              </a:defRPr>
            </a:lvl2pPr>
            <a:lvl3pPr>
              <a:defRPr>
                <a:latin typeface="Helvetica Neue" panose="02000503000000020004" pitchFamily="2"/>
              </a:defRPr>
            </a:lvl3pPr>
            <a:lvl4pPr>
              <a:defRPr>
                <a:latin typeface="Helvetica Neue" panose="02000503000000020004" pitchFamily="2"/>
              </a:defRPr>
            </a:lvl4pPr>
            <a:lvl5pPr>
              <a:defRPr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s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latin typeface="Helvetica Neue" panose="02000503000000020004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08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8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bars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5200" cy="914400"/>
          </a:xfrm>
        </p:spPr>
        <p:txBody>
          <a:bodyPr anchor="ctr">
            <a:normAutofit/>
          </a:bodyPr>
          <a:lstStyle>
            <a:lvl1pPr>
              <a:defRPr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00503000000020004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7315200" cy="4537233"/>
          </a:xfrm>
        </p:spPr>
        <p:txBody>
          <a:bodyPr>
            <a:normAutofit/>
          </a:bodyPr>
          <a:lstStyle>
            <a:lvl1pPr>
              <a:defRPr sz="2500">
                <a:latin typeface="Helvetica Neue" panose="02000503000000020004" pitchFamily="2"/>
              </a:defRPr>
            </a:lvl1pPr>
            <a:lvl2pPr>
              <a:defRPr sz="2200">
                <a:latin typeface="Helvetica Neue" panose="02000503000000020004" pitchFamily="2"/>
              </a:defRPr>
            </a:lvl2pPr>
            <a:lvl3pPr>
              <a:defRPr sz="1800">
                <a:latin typeface="Helvetica Neue" panose="02000503000000020004" pitchFamily="2"/>
              </a:defRPr>
            </a:lvl3pPr>
            <a:lvl4pPr>
              <a:defRPr sz="1600">
                <a:latin typeface="Helvetica Neue" panose="02000503000000020004" pitchFamily="2"/>
              </a:defRPr>
            </a:lvl4pPr>
            <a:lvl5pPr>
              <a:defRPr sz="1600">
                <a:latin typeface="Helvetica Neue" panose="02000503000000020004" pitchFamily="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Helvetica Neue" panose="02000503000000020004" pitchFamily="2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61"/>
            <a:ext cx="7315200" cy="913439"/>
          </a:xfrm>
          <a:prstGeom prst="rect">
            <a:avLst/>
          </a:prstGeom>
        </p:spPr>
        <p:txBody>
          <a:bodyPr vert="horz" lIns="82945" tIns="41473" rIns="82945" bIns="414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008"/>
            <a:ext cx="7315200" cy="4526395"/>
          </a:xfrm>
          <a:prstGeom prst="rect">
            <a:avLst/>
          </a:prstGeom>
        </p:spPr>
        <p:txBody>
          <a:bodyPr vert="horz" lIns="82945" tIns="41473" rIns="82945" bIns="414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1"/>
            <a:ext cx="9144000" cy="381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41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30" r:id="rId3"/>
    <p:sldLayoutId id="2147483731" r:id="rId4"/>
    <p:sldLayoutId id="2147483732" r:id="rId5"/>
  </p:sldLayoutIdLst>
  <p:timing>
    <p:tnLst>
      <p:par>
        <p:cTn id="1" dur="indefinite" restart="never" nodeType="tmRoot"/>
      </p:par>
    </p:tnLst>
  </p:timing>
  <p:txStyles>
    <p:titleStyle>
      <a:lvl1pPr algn="ctr" defTabSz="829452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Helvetica Neue" panose="02000503000000020004" pitchFamily="2"/>
          <a:ea typeface="+mj-ea"/>
          <a:cs typeface="+mj-cs"/>
        </a:defRPr>
      </a:lvl1pPr>
    </p:titleStyle>
    <p:bodyStyle>
      <a:lvl1pPr marL="311045" indent="-311045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1pPr>
      <a:lvl2pPr marL="673930" indent="-259204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2pPr>
      <a:lvl3pPr marL="1036815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3pPr>
      <a:lvl4pPr marL="1451541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4pPr>
      <a:lvl5pPr marL="1866268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elvetica Neue" panose="02000503000000020004" pitchFamily="2"/>
          <a:ea typeface="+mn-ea"/>
          <a:cs typeface="+mn-cs"/>
        </a:defRPr>
      </a:lvl5pPr>
      <a:lvl6pPr marL="2280994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5720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446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5172" indent="-207363" algn="l" defTabSz="8294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den24/MIC506-Workshop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Microbial Community analysis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AU" dirty="0" smtClean="0"/>
              <a:t>Erick Cardenas Poire</a:t>
            </a:r>
          </a:p>
          <a:p>
            <a:pPr algn="ctr"/>
            <a:r>
              <a:rPr lang="en-AU" dirty="0" smtClean="0"/>
              <a:t>University of British Columbia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854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ck Cardenas\Downloads\DazzoMicrographs\0474336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2400"/>
            <a:ext cx="9191989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724400" y="990600"/>
            <a:ext cx="3657600" cy="2971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55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>
                <a:solidFill>
                  <a:schemeClr val="bg2"/>
                </a:solidFill>
              </a:rPr>
              <a:t>Why study microbial communities?</a:t>
            </a:r>
            <a:endParaRPr lang="en-AU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r>
              <a:rPr lang="en-AU" sz="2400" dirty="0" smtClean="0"/>
              <a:t>Important </a:t>
            </a:r>
            <a:r>
              <a:rPr lang="en-AU" sz="2400" dirty="0"/>
              <a:t>players in biogeochemical </a:t>
            </a:r>
            <a:r>
              <a:rPr lang="en-AU" sz="2400" dirty="0" smtClean="0"/>
              <a:t>cycles (C,N,S</a:t>
            </a:r>
            <a:r>
              <a:rPr lang="en-AU" sz="2400" dirty="0"/>
              <a:t>, etc</a:t>
            </a:r>
            <a:r>
              <a:rPr lang="en-AU" sz="2400" dirty="0" smtClean="0"/>
              <a:t>.).</a:t>
            </a:r>
            <a:endParaRPr lang="en-AU" sz="2400" dirty="0"/>
          </a:p>
          <a:p>
            <a:r>
              <a:rPr lang="en-AU" sz="2400" dirty="0" smtClean="0"/>
              <a:t>Important interactions with other organisms, including humans.</a:t>
            </a:r>
          </a:p>
          <a:p>
            <a:r>
              <a:rPr lang="en-AU" sz="2400" dirty="0" smtClean="0"/>
              <a:t>Biotechnological potential.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9718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4274" name="Picture 2" descr="http://www.giconsults.com/images/gi-tract.gif"/>
          <p:cNvPicPr>
            <a:picLocks noChangeAspect="1" noChangeArrowheads="1"/>
          </p:cNvPicPr>
          <p:nvPr/>
        </p:nvPicPr>
        <p:blipFill>
          <a:blip r:embed="rId2" cstate="print"/>
          <a:srcRect t="8959" r="63842" b="30123"/>
          <a:stretch>
            <a:fillRect/>
          </a:stretch>
        </p:blipFill>
        <p:spPr bwMode="auto">
          <a:xfrm>
            <a:off x="5221514" y="1524000"/>
            <a:ext cx="1447800" cy="2590800"/>
          </a:xfrm>
          <a:prstGeom prst="rect">
            <a:avLst/>
          </a:prstGeom>
          <a:noFill/>
        </p:spPr>
      </p:pic>
      <p:pic>
        <p:nvPicPr>
          <p:cNvPr id="54276" name="Picture 4" descr="http://www.fao.org/docrep/006/ad228e/AD228E9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7914" y="1600200"/>
            <a:ext cx="1524000" cy="269443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76300" y="6500367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http://www.fao.org/docrep/006/ad228e/AD228E93.gif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 l="3980" t="26667" r="3636" b="606"/>
          <a:stretch>
            <a:fillRect/>
          </a:stretch>
        </p:blipFill>
        <p:spPr bwMode="auto">
          <a:xfrm>
            <a:off x="5297714" y="4343400"/>
            <a:ext cx="3048000" cy="179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3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en-AU" sz="2800" dirty="0" smtClean="0"/>
              <a:t>Important players in biogeochemical cycles</a:t>
            </a:r>
          </a:p>
          <a:p>
            <a:pPr marL="0" lvl="0" indent="0" algn="ctr">
              <a:buNone/>
            </a:pPr>
            <a:r>
              <a:rPr lang="en-AU" sz="2800" dirty="0" smtClean="0"/>
              <a:t>(C,N,S, etc.)</a:t>
            </a:r>
            <a:endParaRPr lang="en-AU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9718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http://apbiosemonefinalreview.pbworks.com/f/55_14cNitrogenCycle-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1565307"/>
            <a:ext cx="4800599" cy="490505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9600" y="656486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http://apbiosemonefinalreview.pbworks.com/f/55_14cNitrogenCycle-L.jpg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en-AU" sz="2800" dirty="0" smtClean="0"/>
              <a:t>Important interactions with other organisms, including humans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29718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4274" name="Picture 2" descr="http://www.giconsults.com/images/gi-tract.gif"/>
          <p:cNvPicPr>
            <a:picLocks noChangeAspect="1" noChangeArrowheads="1"/>
          </p:cNvPicPr>
          <p:nvPr/>
        </p:nvPicPr>
        <p:blipFill>
          <a:blip r:embed="rId2" cstate="print"/>
          <a:srcRect t="8959" r="63842" b="30123"/>
          <a:stretch>
            <a:fillRect/>
          </a:stretch>
        </p:blipFill>
        <p:spPr bwMode="auto">
          <a:xfrm>
            <a:off x="5221514" y="1524000"/>
            <a:ext cx="1447800" cy="2590800"/>
          </a:xfrm>
          <a:prstGeom prst="rect">
            <a:avLst/>
          </a:prstGeom>
          <a:noFill/>
        </p:spPr>
      </p:pic>
      <p:pic>
        <p:nvPicPr>
          <p:cNvPr id="54276" name="Picture 4" descr="http://www.fao.org/docrep/006/ad228e/AD228E9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7914" y="1600200"/>
            <a:ext cx="1524000" cy="269443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76300" y="6500367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http://www.fao.org/docrep/006/ad228e/AD228E93.gif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 cstate="print"/>
          <a:srcRect l="3980" t="26667" r="3636" b="606"/>
          <a:stretch>
            <a:fillRect/>
          </a:stretch>
        </p:blipFill>
        <p:spPr bwMode="auto">
          <a:xfrm>
            <a:off x="5297714" y="4343400"/>
            <a:ext cx="3048000" cy="179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475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AU" sz="2400" dirty="0" smtClean="0"/>
              <a:t>Biotechnological potential</a:t>
            </a:r>
          </a:p>
          <a:p>
            <a:pPr algn="ctr"/>
            <a:endParaRPr lang="en-AU" sz="2400" dirty="0" smtClean="0"/>
          </a:p>
          <a:p>
            <a:pPr algn="ctr"/>
            <a:r>
              <a:rPr lang="en-AU" sz="2400" dirty="0" smtClean="0"/>
              <a:t>Wastewater treatment using anaerobic ammonia oxidation. </a:t>
            </a:r>
          </a:p>
          <a:p>
            <a:pPr marL="0" lvl="1" indent="0" algn="ctr">
              <a:buNone/>
              <a:defRPr/>
            </a:pPr>
            <a:endParaRPr lang="en-AU" sz="2100" dirty="0" smtClean="0"/>
          </a:p>
          <a:p>
            <a:pPr marL="0" lvl="1" indent="0" algn="ctr">
              <a:buNone/>
              <a:defRPr/>
            </a:pPr>
            <a:r>
              <a:rPr lang="en-AU" sz="2100" dirty="0" smtClean="0"/>
              <a:t>↓60%  energy consumption</a:t>
            </a:r>
          </a:p>
          <a:p>
            <a:pPr marL="0" lvl="1" indent="0" algn="ctr">
              <a:buNone/>
              <a:defRPr/>
            </a:pPr>
            <a:r>
              <a:rPr lang="en-AU" sz="2100" dirty="0" smtClean="0"/>
              <a:t> ↓ 88% CO</a:t>
            </a:r>
            <a:r>
              <a:rPr lang="en-AU" sz="2100" baseline="-25000" dirty="0" smtClean="0"/>
              <a:t>2  </a:t>
            </a:r>
            <a:r>
              <a:rPr lang="en-AU" sz="2100" dirty="0" err="1" smtClean="0"/>
              <a:t>emmmisions</a:t>
            </a:r>
            <a:endParaRPr lang="en-AU" sz="2100" dirty="0" smtClean="0"/>
          </a:p>
          <a:p>
            <a:pPr marL="0" lvl="1" indent="0" algn="ctr">
              <a:buNone/>
              <a:defRPr/>
            </a:pPr>
            <a:r>
              <a:rPr lang="en-AU" sz="2100" dirty="0" smtClean="0"/>
              <a:t>↓ 50% space use</a:t>
            </a:r>
          </a:p>
          <a:p>
            <a:pPr algn="ctr"/>
            <a:endParaRPr lang="en-AU" sz="2400" dirty="0"/>
          </a:p>
        </p:txBody>
      </p:sp>
      <p:pic>
        <p:nvPicPr>
          <p:cNvPr id="5" name="Picture 2" descr="http://www.twanetwerk.nl/upl_images/anammox_rea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066800"/>
            <a:ext cx="3714750" cy="4953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6550223"/>
            <a:ext cx="472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 smtClean="0">
                <a:solidFill>
                  <a:schemeClr val="bg1"/>
                </a:solidFill>
              </a:rPr>
              <a:t>Anammox</a:t>
            </a:r>
            <a:r>
              <a:rPr lang="en-AU" sz="1400" dirty="0" smtClean="0">
                <a:solidFill>
                  <a:schemeClr val="bg1"/>
                </a:solidFill>
              </a:rPr>
              <a:t> </a:t>
            </a:r>
            <a:r>
              <a:rPr lang="en-AU" sz="1400" dirty="0" err="1" smtClean="0">
                <a:solidFill>
                  <a:schemeClr val="bg1"/>
                </a:solidFill>
              </a:rPr>
              <a:t>bioreacton</a:t>
            </a:r>
            <a:r>
              <a:rPr lang="en-AU" sz="1400" dirty="0" smtClean="0">
                <a:solidFill>
                  <a:schemeClr val="bg1"/>
                </a:solidFill>
              </a:rPr>
              <a:t> from: http://www.twanetwerk.nl</a:t>
            </a:r>
            <a:endParaRPr lang="en-AU" sz="1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t1.gstatic.com/images?q=tbn:ANd9GcR-bQcIV5aRjGFFXdgnMm1XSNH-fPdRDy6JYgQ54okzYRO6HmdTvA"/>
          <p:cNvPicPr>
            <a:picLocks noChangeAspect="1" noChangeArrowheads="1"/>
          </p:cNvPicPr>
          <p:nvPr/>
        </p:nvPicPr>
        <p:blipFill>
          <a:blip r:embed="rId3" cstate="print"/>
          <a:srcRect l="6104" t="5262" r="6707" b="5921"/>
          <a:stretch>
            <a:fillRect/>
          </a:stretch>
        </p:blipFill>
        <p:spPr bwMode="auto">
          <a:xfrm>
            <a:off x="6496050" y="3657600"/>
            <a:ext cx="1981200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180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1. Microorganisms have important roles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AU" dirty="0" smtClean="0"/>
              <a:t>Highest metabolic and genetic diversity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124200"/>
            <a:ext cx="35814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1" y="1295400"/>
            <a:ext cx="4114800" cy="4495800"/>
            <a:chOff x="3204782" y="-406081"/>
            <a:chExt cx="5939217" cy="6502081"/>
          </a:xfrm>
        </p:grpSpPr>
        <p:pic>
          <p:nvPicPr>
            <p:cNvPr id="4" name="Picture 2" descr="http://upload.wikimedia.org/wikipedia/en/3/36/ITOL_Tree_of_lif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04782" y="152400"/>
              <a:ext cx="5939217" cy="594360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084665" y="-406081"/>
              <a:ext cx="1583793" cy="53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Humans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6200000" flipH="1">
              <a:off x="5329082" y="510989"/>
              <a:ext cx="457200" cy="152400"/>
            </a:xfrm>
            <a:prstGeom prst="straightConnector1">
              <a:avLst/>
            </a:prstGeom>
            <a:ln w="31750" cmpd="sng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3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6477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smtClean="0">
                <a:solidFill>
                  <a:schemeClr val="bg1"/>
                </a:solidFill>
              </a:rPr>
              <a:t>Data from National Human Genome Research Institute (http://www.genome.gov/sequencingcosts/)</a:t>
            </a:r>
            <a:endParaRPr lang="en-AU" sz="1600" dirty="0">
              <a:solidFill>
                <a:schemeClr val="bg1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2. Sequencing costs have considerably decreased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9728455"/>
              </p:ext>
            </p:extLst>
          </p:nvPr>
        </p:nvGraphicFramePr>
        <p:xfrm>
          <a:off x="381000" y="1143000"/>
          <a:ext cx="8458200" cy="503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043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3. We know little about the microorganisms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AU" sz="2800" dirty="0" smtClean="0"/>
              <a:t>Most abundant living organisms (4-6 x 10</a:t>
            </a:r>
            <a:r>
              <a:rPr lang="en-AU" sz="2800" baseline="30000" dirty="0" smtClean="0"/>
              <a:t>30</a:t>
            </a:r>
            <a:r>
              <a:rPr lang="en-AU" sz="2800" dirty="0" smtClean="0"/>
              <a:t>)</a:t>
            </a:r>
          </a:p>
          <a:p>
            <a:r>
              <a:rPr lang="en-AU" sz="2800" dirty="0" smtClean="0"/>
              <a:t>Many unexplored ecosystems</a:t>
            </a:r>
          </a:p>
          <a:p>
            <a:r>
              <a:rPr lang="en-AU" sz="2800" dirty="0" smtClean="0"/>
              <a:t>Many unexplored groups</a:t>
            </a:r>
          </a:p>
          <a:p>
            <a:pPr lvl="1"/>
            <a:r>
              <a:rPr lang="en-AU" sz="2400" dirty="0" smtClean="0"/>
              <a:t>Uncultivated phyla</a:t>
            </a:r>
          </a:p>
          <a:p>
            <a:pPr lvl="1"/>
            <a:r>
              <a:rPr lang="en-AU" sz="2400" dirty="0" smtClean="0"/>
              <a:t>Archaea</a:t>
            </a:r>
          </a:p>
          <a:p>
            <a:pPr lvl="1"/>
            <a:r>
              <a:rPr lang="en-AU" sz="2400" dirty="0" smtClean="0"/>
              <a:t>Fungi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 descr="C:\Users\Erick Cardenas\Dropbox\Job applications\2015 UBC Lectures\Class material\screen shot 2015-03-30 at 5.26.49 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572000" y="972490"/>
            <a:ext cx="4038600" cy="54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95925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chemeClr val="bg1"/>
                </a:solidFill>
              </a:rPr>
              <a:t>PNAS</a:t>
            </a:r>
            <a:r>
              <a:rPr lang="pt-BR" b="1" dirty="0">
                <a:solidFill>
                  <a:schemeClr val="bg1"/>
                </a:solidFill>
              </a:rPr>
              <a:t> April 28, 2015 </a:t>
            </a:r>
            <a:r>
              <a:rPr lang="pt-BR" dirty="0">
                <a:solidFill>
                  <a:schemeClr val="bg1"/>
                </a:solidFill>
              </a:rPr>
              <a:t>vol. 112 no. 17 </a:t>
            </a:r>
            <a:r>
              <a:rPr lang="pt-BR" b="1" dirty="0">
                <a:solidFill>
                  <a:schemeClr val="bg1"/>
                </a:solidFill>
              </a:rPr>
              <a:t>E2120-E2129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0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rick Cardenas\Downloads\DazzoMicrographs\0474336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3176"/>
            <a:ext cx="9448800" cy="72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029200" y="228600"/>
            <a:ext cx="3657600" cy="2971800"/>
          </a:xfrm>
          <a:prstGeom prst="ellipse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 smtClean="0">
                <a:solidFill>
                  <a:schemeClr val="bg2"/>
                </a:solidFill>
              </a:rPr>
              <a:t>What is diversity?</a:t>
            </a:r>
            <a:endParaRPr lang="en-AU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Diversity, definitions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err="1" smtClean="0"/>
              <a:t>Magurran</a:t>
            </a:r>
            <a:r>
              <a:rPr lang="en-AU" sz="3000" dirty="0" smtClean="0"/>
              <a:t>: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800" dirty="0" smtClean="0"/>
              <a:t>The variety and abundance of species in a defined study unit.</a:t>
            </a:r>
            <a:endParaRPr lang="en-AU" sz="2800" i="1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Alpha diversity</a:t>
            </a:r>
            <a:r>
              <a:rPr lang="en-AU" sz="3000" dirty="0" smtClean="0">
                <a:cs typeface="Times" pitchFamily="1" charset="0"/>
                <a:sym typeface="Times" pitchFamily="1" charset="0"/>
              </a:rPr>
              <a:t>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Diversity in a spatial unit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Within community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Beta diversity 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/>
              <a:t>A measurement of how two or more spatial units differ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/>
              <a:t>Among communities</a:t>
            </a:r>
          </a:p>
        </p:txBody>
      </p:sp>
    </p:spTree>
    <p:extLst>
      <p:ext uri="{BB962C8B-B14F-4D97-AF65-F5344CB8AC3E}">
        <p14:creationId xmlns:p14="http://schemas.microsoft.com/office/powerpoint/2010/main" val="22757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 am ?</a:t>
            </a:r>
            <a:endParaRPr lang="en-US" dirty="0"/>
          </a:p>
        </p:txBody>
      </p:sp>
      <p:pic>
        <p:nvPicPr>
          <p:cNvPr id="3" name="Picture 2" descr="http://upload.wikimedia.org/wikipedia/commons/f/fc/LocationPeru(world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5602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Alpha diversity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295400"/>
            <a:ext cx="7162800" cy="129540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Richness (S): How many different species </a:t>
            </a:r>
            <a:r>
              <a:rPr lang="en-AU" sz="2400" dirty="0" smtClean="0"/>
              <a:t>exist.</a:t>
            </a:r>
            <a:endParaRPr lang="en-AU" sz="2400" dirty="0" smtClean="0"/>
          </a:p>
          <a:p>
            <a:r>
              <a:rPr lang="en-AU" sz="2400" dirty="0" smtClean="0"/>
              <a:t>Evenness: Species </a:t>
            </a:r>
            <a:r>
              <a:rPr lang="en-AU" sz="2400" dirty="0" smtClean="0"/>
              <a:t>distribution.</a:t>
            </a:r>
            <a:endParaRPr lang="en-AU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819400" y="48768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>
                <a:latin typeface="Helvetica Neue" panose="02000503000000020004" pitchFamily="2"/>
              </a:rPr>
              <a:t>Richness</a:t>
            </a:r>
          </a:p>
          <a:p>
            <a:pPr algn="ctr"/>
            <a:r>
              <a:rPr lang="en-AU" sz="3200" dirty="0" smtClean="0">
                <a:latin typeface="Helvetica Neue" panose="02000503000000020004" pitchFamily="2"/>
              </a:rPr>
              <a:t>Evenness</a:t>
            </a:r>
            <a:endParaRPr lang="en-AU" sz="3200" dirty="0">
              <a:latin typeface="Helvetica Neue" panose="02000503000000020004" pitchFamily="2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81200" y="2971800"/>
            <a:ext cx="4985079" cy="1500169"/>
            <a:chOff x="1524000" y="2667000"/>
            <a:chExt cx="5715000" cy="2057400"/>
          </a:xfrm>
        </p:grpSpPr>
        <p:sp>
          <p:nvSpPr>
            <p:cNvPr id="4" name="Oval 3"/>
            <p:cNvSpPr/>
            <p:nvPr/>
          </p:nvSpPr>
          <p:spPr>
            <a:xfrm>
              <a:off x="20574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895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5146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44196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860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3528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0480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8288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562600" y="2667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477000" y="3200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943600" y="3505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7818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791200" y="4191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934200" y="33528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53200" y="2743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334000" y="3429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524000" y="2971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8674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133600" y="36576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172200" y="2819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324600" y="4866382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=</a:t>
            </a:r>
          </a:p>
          <a:p>
            <a:pPr algn="ctr"/>
            <a:r>
              <a:rPr lang="en-AU" sz="3200" dirty="0" smtClean="0"/>
              <a:t>&lt;</a:t>
            </a:r>
            <a:endParaRPr lang="en-AU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1714500" y="4866382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 smtClean="0"/>
              <a:t>=</a:t>
            </a:r>
          </a:p>
          <a:p>
            <a:pPr algn="ctr"/>
            <a:r>
              <a:rPr lang="en-AU" sz="3200" dirty="0" smtClean="0"/>
              <a:t>&gt;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7150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Alpha diversity indices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3"/>
              </a:buClr>
              <a:buSzPct val="80000"/>
            </a:pPr>
            <a:r>
              <a:rPr lang="en-AU" sz="2800" dirty="0" smtClean="0"/>
              <a:t>A metric that considers one or more diversity components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Shannon (</a:t>
            </a:r>
            <a:r>
              <a:rPr lang="en-AU" sz="2800" dirty="0" smtClean="0"/>
              <a:t>H’) </a:t>
            </a:r>
            <a:endParaRPr lang="en-AU" sz="2800" dirty="0" smtClean="0"/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Simpson (D)</a:t>
            </a:r>
          </a:p>
          <a:p>
            <a:pPr marL="927521" lvl="2" indent="-342900">
              <a:buClr>
                <a:schemeClr val="accent3"/>
              </a:buClr>
              <a:buSzPct val="80000"/>
            </a:pPr>
            <a:r>
              <a:rPr lang="en-AU" sz="2800" dirty="0" smtClean="0"/>
              <a:t>Chao1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7239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Shannon diversity index (H’)</a:t>
            </a:r>
            <a:endParaRPr lang="en-AU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8200" y="3027363"/>
            <a:ext cx="4918075" cy="19907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7" name="AutoShape 7"/>
          <p:cNvSpPr>
            <a:spLocks/>
          </p:cNvSpPr>
          <p:nvPr/>
        </p:nvSpPr>
        <p:spPr bwMode="auto">
          <a:xfrm rot="2700000">
            <a:off x="3566150" y="2456429"/>
            <a:ext cx="854855" cy="31486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 rot="13500000">
            <a:off x="5083621" y="4747559"/>
            <a:ext cx="1313531" cy="37850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solidFill>
              <a:schemeClr val="tx1"/>
            </a:solidFill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95940" y="1985665"/>
            <a:ext cx="185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Number of </a:t>
            </a:r>
            <a:r>
              <a:rPr lang="en-US" sz="2400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species</a:t>
            </a:r>
            <a:endParaRPr lang="en-US" sz="2400" dirty="0"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  <a:p>
            <a:endParaRPr lang="en-US" sz="2400" dirty="0">
              <a:latin typeface="Helvetica Neue" panose="02000503000000020004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4486" y="5018088"/>
            <a:ext cx="2466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Proportion of the 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community </a:t>
            </a:r>
            <a:r>
              <a:rPr lang="en-AU" sz="2000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contributed </a:t>
            </a: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by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0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species</a:t>
            </a:r>
            <a:r>
              <a:rPr lang="en-AU" sz="2000" i="1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000" i="1" dirty="0" err="1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i</a:t>
            </a:r>
            <a:endParaRPr lang="en-AU" sz="2000" i="1" dirty="0"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Shannon’s index limits</a:t>
            </a:r>
            <a:endParaRPr lang="en-AU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914400" y="1295400"/>
            <a:ext cx="7315200" cy="4876800"/>
          </a:xfrm>
        </p:spPr>
        <p:txBody>
          <a:bodyPr>
            <a:normAutofit/>
          </a:bodyPr>
          <a:lstStyle/>
          <a:p>
            <a:r>
              <a:rPr lang="en-AU" dirty="0" smtClean="0"/>
              <a:t>Range : 0 - ∞</a:t>
            </a:r>
          </a:p>
          <a:p>
            <a:r>
              <a:rPr lang="en-AU" dirty="0" smtClean="0"/>
              <a:t>Heavily influenced by </a:t>
            </a:r>
            <a:r>
              <a:rPr lang="en-AU" b="1" dirty="0" smtClean="0"/>
              <a:t>richness</a:t>
            </a:r>
            <a:endParaRPr lang="en-AU" b="1" dirty="0"/>
          </a:p>
        </p:txBody>
      </p:sp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451410"/>
              </p:ext>
            </p:extLst>
          </p:nvPr>
        </p:nvGraphicFramePr>
        <p:xfrm>
          <a:off x="990600" y="2971800"/>
          <a:ext cx="6705600" cy="3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51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/>
          <p:nvPr/>
        </p:nvGrpSpPr>
        <p:grpSpPr>
          <a:xfrm>
            <a:off x="1371600" y="2063115"/>
            <a:ext cx="1752600" cy="1371600"/>
            <a:chOff x="228600" y="3733800"/>
            <a:chExt cx="2667000" cy="2590800"/>
          </a:xfrm>
        </p:grpSpPr>
        <p:sp>
          <p:nvSpPr>
            <p:cNvPr id="21" name="Oval 20"/>
            <p:cNvSpPr/>
            <p:nvPr/>
          </p:nvSpPr>
          <p:spPr>
            <a:xfrm>
              <a:off x="2286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668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905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40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209800" y="57150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295400" y="5562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622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0574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382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334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1430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48"/>
          <p:cNvGrpSpPr/>
          <p:nvPr/>
        </p:nvGrpSpPr>
        <p:grpSpPr>
          <a:xfrm>
            <a:off x="5943600" y="1986915"/>
            <a:ext cx="1828800" cy="1524000"/>
            <a:chOff x="3962400" y="3733800"/>
            <a:chExt cx="2667000" cy="2590800"/>
          </a:xfrm>
        </p:grpSpPr>
        <p:sp>
          <p:nvSpPr>
            <p:cNvPr id="47" name="Oval 46"/>
            <p:cNvSpPr/>
            <p:nvPr/>
          </p:nvSpPr>
          <p:spPr>
            <a:xfrm>
              <a:off x="39624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5720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864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953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791200" y="5410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0600" y="5486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943600" y="46482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5626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343400" y="472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8768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1816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013627"/>
              </p:ext>
            </p:extLst>
          </p:nvPr>
        </p:nvGraphicFramePr>
        <p:xfrm>
          <a:off x="1371600" y="37395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H’= 1.279854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0093"/>
              </p:ext>
            </p:extLst>
          </p:nvPr>
        </p:nvGraphicFramePr>
        <p:xfrm>
          <a:off x="5867400" y="3739515"/>
          <a:ext cx="1981200" cy="375285"/>
        </p:xfrm>
        <a:graphic>
          <a:graphicData uri="http://schemas.openxmlformats.org/drawingml/2006/table">
            <a:tbl>
              <a:tblPr/>
              <a:tblGrid>
                <a:gridCol w="1981200"/>
              </a:tblGrid>
              <a:tr h="70485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H’=0.940448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05014"/>
              </p:ext>
            </p:extLst>
          </p:nvPr>
        </p:nvGraphicFramePr>
        <p:xfrm>
          <a:off x="457200" y="4572000"/>
          <a:ext cx="8153397" cy="1565910"/>
        </p:xfrm>
        <a:graphic>
          <a:graphicData uri="http://schemas.openxmlformats.org/drawingml/2006/table">
            <a:tbl>
              <a:tblPr/>
              <a:tblGrid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  <a:gridCol w="90593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Pi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ln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(pi)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pi.ln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(pi)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0.916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1.204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1.610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0.322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2.300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0.230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-1.27985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0.940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98346"/>
              </p:ext>
            </p:extLst>
          </p:nvPr>
        </p:nvGraphicFramePr>
        <p:xfrm>
          <a:off x="1447800" y="15297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96472"/>
              </p:ext>
            </p:extLst>
          </p:nvPr>
        </p:nvGraphicFramePr>
        <p:xfrm>
          <a:off x="5943600" y="16059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Calculating Shannon’s index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90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Simpson’s index (D)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914400" y="5417403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en-AU" sz="2400" dirty="0" smtClean="0">
                <a:solidFill>
                  <a:prstClr val="black"/>
                </a:solidFill>
                <a:latin typeface="Helvetica Neue" panose="02000503000000020004" pitchFamily="2"/>
              </a:rPr>
              <a:t>Probability of selecting the same species when sampling two members at random the same</a:t>
            </a:r>
            <a:endParaRPr lang="en-AU" sz="24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 dirty="0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14441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utoShape 9"/>
          <p:cNvSpPr>
            <a:spLocks/>
          </p:cNvSpPr>
          <p:nvPr/>
        </p:nvSpPr>
        <p:spPr bwMode="auto">
          <a:xfrm rot="13454864">
            <a:off x="4947593" y="3348622"/>
            <a:ext cx="920199" cy="27699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66800" y="1486111"/>
            <a:ext cx="220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2938">
              <a:tabLst>
                <a:tab pos="588963" algn="l"/>
              </a:tabLst>
            </a:pPr>
            <a:r>
              <a:rPr lang="en-AU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Total number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of species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367647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2938">
              <a:tabLst>
                <a:tab pos="588963" algn="l"/>
              </a:tabLst>
            </a:pPr>
            <a:r>
              <a:rPr lang="en-AU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Proportion of the 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400" dirty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community </a:t>
            </a:r>
            <a:r>
              <a:rPr lang="en-AU" sz="2400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contributed</a:t>
            </a:r>
          </a:p>
          <a:p>
            <a:pPr algn="ctr" defTabSz="642938">
              <a:tabLst>
                <a:tab pos="588963" algn="l"/>
              </a:tabLst>
            </a:pPr>
            <a:r>
              <a:rPr lang="en-AU" sz="2400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by species</a:t>
            </a:r>
            <a:r>
              <a:rPr lang="en-AU" sz="2400" i="1" dirty="0" smtClean="0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 </a:t>
            </a:r>
            <a:r>
              <a:rPr lang="en-AU" sz="2400" i="1" dirty="0" err="1">
                <a:latin typeface="Helvetica Neue" panose="02000503000000020004" pitchFamily="2"/>
                <a:ea typeface="Optima" pitchFamily="1" charset="0"/>
                <a:cs typeface="Optima" pitchFamily="1" charset="0"/>
              </a:rPr>
              <a:t>i</a:t>
            </a:r>
            <a:endParaRPr lang="en-AU" sz="2400" i="1" dirty="0">
              <a:latin typeface="Helvetica Neue" panose="02000503000000020004" pitchFamily="2"/>
              <a:ea typeface="Optima" pitchFamily="1" charset="0"/>
              <a:cs typeface="Optima" pitchFamily="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544745" y="1901610"/>
                <a:ext cx="3365975" cy="1653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𝐷</m:t>
                      </m:r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/>
                            </a:rPr>
                            <m:t>𝑆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b/>
                            <m:sup>
                              <m:r>
                                <a:rPr lang="en-US" sz="3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36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745" y="1901610"/>
                <a:ext cx="3365975" cy="16531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9"/>
          <p:cNvSpPr>
            <a:spLocks/>
          </p:cNvSpPr>
          <p:nvPr/>
        </p:nvSpPr>
        <p:spPr bwMode="auto">
          <a:xfrm>
            <a:off x="3124200" y="1904457"/>
            <a:ext cx="920199" cy="27699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7193"/>
                </a:moveTo>
                <a:lnTo>
                  <a:pt x="0" y="14407"/>
                </a:lnTo>
                <a:lnTo>
                  <a:pt x="12960" y="14407"/>
                </a:lnTo>
                <a:lnTo>
                  <a:pt x="12960" y="21600"/>
                </a:lnTo>
                <a:lnTo>
                  <a:pt x="21600" y="10800"/>
                </a:lnTo>
                <a:lnTo>
                  <a:pt x="12960" y="0"/>
                </a:lnTo>
                <a:lnTo>
                  <a:pt x="12960" y="7193"/>
                </a:lnTo>
                <a:close/>
                <a:moveTo>
                  <a:pt x="0" y="7193"/>
                </a:moveTo>
              </a:path>
            </a:pathLst>
          </a:custGeom>
          <a:solidFill>
            <a:schemeClr val="accent1"/>
          </a:solidFill>
          <a:ln w="635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7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197778"/>
            <a:ext cx="6781800" cy="4213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54"/>
          <p:cNvGrpSpPr/>
          <p:nvPr/>
        </p:nvGrpSpPr>
        <p:grpSpPr>
          <a:xfrm>
            <a:off x="2077720" y="3777038"/>
            <a:ext cx="867954" cy="789630"/>
            <a:chOff x="7620000" y="5791200"/>
            <a:chExt cx="1143000" cy="838200"/>
          </a:xfrm>
        </p:grpSpPr>
        <p:sp>
          <p:nvSpPr>
            <p:cNvPr id="5" name="Oval 4"/>
            <p:cNvSpPr/>
            <p:nvPr/>
          </p:nvSpPr>
          <p:spPr>
            <a:xfrm>
              <a:off x="7620000" y="5791200"/>
              <a:ext cx="11430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979229" y="5889812"/>
              <a:ext cx="130629" cy="986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338457" y="6136341"/>
              <a:ext cx="130629" cy="98612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175171" y="6037729"/>
              <a:ext cx="130629" cy="9861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305800" y="6324600"/>
              <a:ext cx="130629" cy="9861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77200" y="6382871"/>
              <a:ext cx="130629" cy="986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534400" y="6185647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403771" y="5914465"/>
              <a:ext cx="130629" cy="9861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772400" y="6136341"/>
              <a:ext cx="130629" cy="9861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750629" y="59637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011886" y="6185647"/>
              <a:ext cx="130629" cy="986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52"/>
          <p:cNvGrpSpPr/>
          <p:nvPr/>
        </p:nvGrpSpPr>
        <p:grpSpPr>
          <a:xfrm>
            <a:off x="6858000" y="3198750"/>
            <a:ext cx="867954" cy="868593"/>
            <a:chOff x="304800" y="5715000"/>
            <a:chExt cx="1143000" cy="838200"/>
          </a:xfrm>
        </p:grpSpPr>
        <p:sp>
          <p:nvSpPr>
            <p:cNvPr id="16" name="Oval 15"/>
            <p:cNvSpPr/>
            <p:nvPr/>
          </p:nvSpPr>
          <p:spPr>
            <a:xfrm>
              <a:off x="304800" y="5715000"/>
              <a:ext cx="11430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35429" y="58875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62000" y="58674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87829" y="60399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14400" y="60198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40229" y="61923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066800" y="61722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92629" y="63447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066800" y="63246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62000" y="60399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088571" y="59436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53"/>
          <p:cNvGrpSpPr/>
          <p:nvPr/>
        </p:nvGrpSpPr>
        <p:grpSpPr>
          <a:xfrm>
            <a:off x="4147457" y="3224297"/>
            <a:ext cx="934720" cy="868593"/>
            <a:chOff x="4114800" y="5791200"/>
            <a:chExt cx="1143000" cy="838200"/>
          </a:xfrm>
        </p:grpSpPr>
        <p:sp>
          <p:nvSpPr>
            <p:cNvPr id="27" name="Oval 26"/>
            <p:cNvSpPr/>
            <p:nvPr/>
          </p:nvSpPr>
          <p:spPr>
            <a:xfrm>
              <a:off x="4114800" y="5791200"/>
              <a:ext cx="1143000" cy="838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474029" y="5889812"/>
              <a:ext cx="130629" cy="9861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669971" y="6037729"/>
              <a:ext cx="130629" cy="9861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029200" y="6185647"/>
              <a:ext cx="130629" cy="9861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898571" y="5914465"/>
              <a:ext cx="130629" cy="98612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267200" y="6136341"/>
              <a:ext cx="130629" cy="9861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245429" y="5963771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495800" y="62484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648200" y="6400800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6225988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898571" y="6378388"/>
              <a:ext cx="130629" cy="986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rot="5400000">
            <a:off x="2241362" y="4882583"/>
            <a:ext cx="474601" cy="6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315200" y="2748579"/>
            <a:ext cx="0" cy="37562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5400000">
            <a:off x="4377865" y="4408805"/>
            <a:ext cx="474601" cy="6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Simpson’s index (D</a:t>
            </a:r>
            <a:r>
              <a:rPr lang="en-AU" dirty="0" smtClean="0"/>
              <a:t>)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294967295"/>
          </p:nvPr>
        </p:nvSpPr>
        <p:spPr>
          <a:xfrm>
            <a:off x="914142" y="991153"/>
            <a:ext cx="7467858" cy="2080744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80000"/>
              <a:defRPr/>
            </a:pPr>
            <a:r>
              <a:rPr lang="en-AU" sz="2400" dirty="0" smtClean="0"/>
              <a:t>Range : &lt; 0 – 1 ] </a:t>
            </a:r>
          </a:p>
          <a:p>
            <a:pPr>
              <a:buClr>
                <a:schemeClr val="accent3"/>
              </a:buClr>
              <a:buSzPct val="80000"/>
              <a:defRPr/>
            </a:pPr>
            <a:r>
              <a:rPr lang="en-AU" sz="2400" dirty="0" smtClean="0"/>
              <a:t>Strongly influenced by </a:t>
            </a:r>
            <a:r>
              <a:rPr lang="en-AU" sz="2400" dirty="0" smtClean="0"/>
              <a:t>evenness.</a:t>
            </a:r>
            <a:endParaRPr lang="en-AU" sz="2400" dirty="0" smtClean="0"/>
          </a:p>
          <a:p>
            <a:pPr>
              <a:buClr>
                <a:schemeClr val="accent3"/>
              </a:buClr>
              <a:buSzPct val="80000"/>
              <a:defRPr/>
            </a:pPr>
            <a:r>
              <a:rPr lang="en-AU" sz="2400" dirty="0" smtClean="0"/>
              <a:t>Usually expressed as (1-D) </a:t>
            </a:r>
            <a:r>
              <a:rPr lang="en-AU" sz="2400" dirty="0"/>
              <a:t>-</a:t>
            </a:r>
            <a:r>
              <a:rPr lang="en-AU" sz="2400" dirty="0" smtClean="0"/>
              <a:t> </a:t>
            </a:r>
            <a:r>
              <a:rPr lang="en-AU" sz="2400" dirty="0" smtClean="0"/>
              <a:t>more </a:t>
            </a:r>
            <a:r>
              <a:rPr lang="en-AU" sz="2400" dirty="0" smtClean="0"/>
              <a:t>intuitive.</a:t>
            </a:r>
            <a:endParaRPr lang="en-AU" sz="24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3105562" y="6030065"/>
            <a:ext cx="406874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AU" sz="2000" dirty="0" smtClean="0">
                <a:latin typeface="Helvetica Neue" panose="02000503000000020004" pitchFamily="2"/>
              </a:rPr>
              <a:t>Contribution by dominant species</a:t>
            </a:r>
          </a:p>
        </p:txBody>
      </p:sp>
    </p:spTree>
    <p:extLst>
      <p:ext uri="{BB962C8B-B14F-4D97-AF65-F5344CB8AC3E}">
        <p14:creationId xmlns:p14="http://schemas.microsoft.com/office/powerpoint/2010/main" val="15700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1295400" y="1575137"/>
            <a:ext cx="1981200" cy="1600200"/>
            <a:chOff x="228600" y="3733800"/>
            <a:chExt cx="2667000" cy="2590800"/>
          </a:xfrm>
        </p:grpSpPr>
        <p:sp>
          <p:nvSpPr>
            <p:cNvPr id="29" name="Oval 28"/>
            <p:cNvSpPr/>
            <p:nvPr/>
          </p:nvSpPr>
          <p:spPr>
            <a:xfrm>
              <a:off x="2286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668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905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240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177562" y="5584371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295400" y="5562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3622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0574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382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3400" y="4267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1430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5943600" y="1575137"/>
            <a:ext cx="1905000" cy="1600200"/>
            <a:chOff x="3962400" y="3733800"/>
            <a:chExt cx="2667000" cy="2590800"/>
          </a:xfrm>
        </p:grpSpPr>
        <p:sp>
          <p:nvSpPr>
            <p:cNvPr id="41" name="Oval 40"/>
            <p:cNvSpPr/>
            <p:nvPr/>
          </p:nvSpPr>
          <p:spPr>
            <a:xfrm>
              <a:off x="3962400" y="3733800"/>
              <a:ext cx="2667000" cy="2590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572000" y="3962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486400" y="4495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953000" y="48006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91200" y="5410200"/>
              <a:ext cx="304800" cy="3048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00600" y="5486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943600" y="4648200"/>
              <a:ext cx="304800" cy="3048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562600" y="40386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343400" y="472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8768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181600" y="41148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381000" y="4008123"/>
          <a:ext cx="8458205" cy="2392677"/>
        </p:xfrm>
        <a:graphic>
          <a:graphicData uri="http://schemas.openxmlformats.org/drawingml/2006/table">
            <a:tbl>
              <a:tblPr/>
              <a:tblGrid>
                <a:gridCol w="1208315"/>
                <a:gridCol w="1208315"/>
                <a:gridCol w="1208315"/>
                <a:gridCol w="1208315"/>
                <a:gridCol w="1208315"/>
                <a:gridCol w="1208315"/>
                <a:gridCol w="1208315"/>
              </a:tblGrid>
              <a:tr h="341811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Count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Pi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Pi2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Sp3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Sp4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811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0.52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524000" y="323266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>
                <a:latin typeface="Helvetica Neue" panose="02000503000000020004" pitchFamily="2"/>
              </a:rPr>
              <a:t>D = 0.3</a:t>
            </a:r>
            <a:endParaRPr lang="en-AU" sz="2000" dirty="0" smtClean="0">
              <a:latin typeface="Helvetica Neue" panose="02000503000000020004" pitchFamily="2"/>
            </a:endParaRPr>
          </a:p>
          <a:p>
            <a:pPr algn="ctr"/>
            <a:r>
              <a:rPr lang="en-AU" sz="2000" dirty="0" smtClean="0">
                <a:latin typeface="Helvetica Neue" panose="02000503000000020004" pitchFamily="2"/>
              </a:rPr>
              <a:t>1-D </a:t>
            </a:r>
            <a:r>
              <a:rPr lang="en-AU" sz="2000" dirty="0" smtClean="0">
                <a:latin typeface="Helvetica Neue" panose="02000503000000020004" pitchFamily="2"/>
              </a:rPr>
              <a:t>= 0.7</a:t>
            </a:r>
            <a:endParaRPr lang="en-AU" sz="2000" dirty="0">
              <a:latin typeface="Helvetica Neue" panose="02000503000000020004" pitchFamily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791200" y="320040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>
                <a:latin typeface="Helvetica Neue" panose="02000503000000020004" pitchFamily="2"/>
              </a:rPr>
              <a:t>D = 0.52</a:t>
            </a:r>
            <a:endParaRPr lang="en-AU" sz="2000" dirty="0" smtClean="0">
              <a:latin typeface="Helvetica Neue" panose="02000503000000020004" pitchFamily="2"/>
            </a:endParaRPr>
          </a:p>
          <a:p>
            <a:pPr algn="ctr"/>
            <a:r>
              <a:rPr lang="en-AU" sz="2000" dirty="0" smtClean="0">
                <a:latin typeface="Helvetica Neue" panose="02000503000000020004" pitchFamily="2"/>
              </a:rPr>
              <a:t>1-D </a:t>
            </a:r>
            <a:r>
              <a:rPr lang="en-AU" sz="2000" dirty="0" smtClean="0">
                <a:latin typeface="Helvetica Neue" panose="02000503000000020004" pitchFamily="2"/>
              </a:rPr>
              <a:t>= 0.48</a:t>
            </a:r>
            <a:endParaRPr lang="en-AU" sz="2000" dirty="0">
              <a:latin typeface="Helvetica Neue" panose="02000503000000020004" pitchFamily="2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75308"/>
              </p:ext>
            </p:extLst>
          </p:nvPr>
        </p:nvGraphicFramePr>
        <p:xfrm>
          <a:off x="1447800" y="1148715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233037"/>
              </p:ext>
            </p:extLst>
          </p:nvPr>
        </p:nvGraphicFramePr>
        <p:xfrm>
          <a:off x="5943600" y="1143000"/>
          <a:ext cx="1828800" cy="375285"/>
        </p:xfrm>
        <a:graphic>
          <a:graphicData uri="http://schemas.openxmlformats.org/drawingml/2006/table">
            <a:tbl>
              <a:tblPr/>
              <a:tblGrid>
                <a:gridCol w="1828800"/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 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5" name="Title 5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Calculating Simpson’s index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90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48200" y="1219200"/>
            <a:ext cx="4000500" cy="472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1017588" algn="l"/>
                <a:tab pos="1509713" algn="l"/>
                <a:tab pos="1017588" algn="l"/>
              </a:tabLst>
            </a:pPr>
            <a:r>
              <a:rPr lang="en-AU" dirty="0" smtClean="0"/>
              <a:t>Chao1index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80" name="Rectangle 4"/>
              <p:cNvSpPr>
                <a:spLocks noGrp="1" noChangeArrowheads="1"/>
              </p:cNvSpPr>
              <p:nvPr>
                <p:ph sz="quarter" idx="4294967295"/>
              </p:nvPr>
            </p:nvSpPr>
            <p:spPr>
              <a:xfrm>
                <a:off x="662683" y="1295400"/>
                <a:ext cx="3544888" cy="4876800"/>
              </a:xfrm>
              <a:ln/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n-AU" sz="2400" dirty="0" smtClean="0"/>
                  <a:t>Estimates total diversity using frequency of rare species</a:t>
                </a:r>
              </a:p>
              <a:p>
                <a:pPr marL="0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endParaRPr lang="en-AU" sz="240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𝑒𝑠𝑡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𝑜𝑏𝑠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3200" i="1" baseline="30000">
                                      <a:latin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/>
                                    </a:rPr>
                                    <m:t>2 </m:t>
                                  </m:r>
                                  <m:r>
                                    <a:rPr lang="en-US" sz="32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box>
                        </m:e>
                      </m:d>
                    </m:oMath>
                  </m:oMathPara>
                </a14:m>
                <a:endParaRPr lang="en-AU" sz="3200" dirty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endParaRPr lang="en-AU" sz="2400" dirty="0" smtClean="0"/>
              </a:p>
              <a:p>
                <a:pPr marL="0" lvl="2" indent="0">
                  <a:buNone/>
                  <a:tabLst>
                    <a:tab pos="1017588" algn="l"/>
                    <a:tab pos="1017588" algn="l"/>
                    <a:tab pos="1509713" algn="l"/>
                    <a:tab pos="1017588" algn="l"/>
                  </a:tabLst>
                </a:pPr>
                <a:r>
                  <a:rPr lang="en-AU" sz="2400" dirty="0" smtClean="0"/>
                  <a:t>Can overestimate diversity due to sequencing error</a:t>
                </a:r>
              </a:p>
            </p:txBody>
          </p:sp>
        </mc:Choice>
        <mc:Fallback>
          <p:sp>
            <p:nvSpPr>
              <p:cNvPr id="50180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62683" y="1295400"/>
                <a:ext cx="3544888" cy="4876800"/>
              </a:xfrm>
              <a:blipFill rotWithShape="1">
                <a:blip r:embed="rId2"/>
                <a:stretch>
                  <a:fillRect l="-2926" t="-1125" r="-13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800600" y="3810000"/>
                <a:ext cx="4114800" cy="1941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dirty="0" smtClean="0">
                    <a:latin typeface="Helvetica Neue" panose="02000503000000020004" pitchFamily="2"/>
                  </a:rPr>
                  <a:t>Observed species (S</a:t>
                </a:r>
                <a:r>
                  <a:rPr lang="en-AU" sz="2400" baseline="-25000" dirty="0" smtClean="0">
                    <a:latin typeface="Helvetica Neue" panose="02000503000000020004" pitchFamily="2"/>
                  </a:rPr>
                  <a:t>obs</a:t>
                </a:r>
                <a:r>
                  <a:rPr lang="en-AU" sz="2400" dirty="0" smtClean="0">
                    <a:latin typeface="Helvetica Neue" panose="02000503000000020004" pitchFamily="2"/>
                  </a:rPr>
                  <a:t>) = 5</a:t>
                </a:r>
              </a:p>
              <a:p>
                <a:r>
                  <a:rPr lang="en-AU" sz="2400" dirty="0" smtClean="0">
                    <a:latin typeface="Helvetica Neue" panose="02000503000000020004" pitchFamily="2"/>
                  </a:rPr>
                  <a:t>Singletons (a) =  2</a:t>
                </a:r>
              </a:p>
              <a:p>
                <a:r>
                  <a:rPr lang="en-AU" sz="2400" dirty="0" smtClean="0">
                    <a:latin typeface="Helvetica Neue" panose="02000503000000020004" pitchFamily="2"/>
                  </a:rPr>
                  <a:t>Doubletons (b) = 1</a:t>
                </a:r>
              </a:p>
              <a:p>
                <a:pPr marL="0" lvl="2"/>
                <a:endParaRPr lang="en-US" sz="2000" i="1" dirty="0" smtClean="0">
                  <a:latin typeface="Helvetica Neue" panose="02000503000000020004" pitchFamily="2"/>
                </a:endParaRPr>
              </a:p>
              <a:p>
                <a:pPr marL="0" lvl="2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𝑒𝑠𝑡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=5+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box>
                          <m:box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400" i="1" baseline="30000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/>
                                  </a:rPr>
                                  <m:t>2 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/>
                                  </a:rPr>
                                  <m:t> 1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r>
                  <a:rPr lang="en-AU" sz="2400" dirty="0">
                    <a:latin typeface="Helvetica Neue" panose="02000503000000020004" pitchFamily="2"/>
                  </a:rPr>
                  <a:t> </a:t>
                </a:r>
                <a:r>
                  <a:rPr lang="en-AU" sz="2400" dirty="0" smtClean="0">
                    <a:latin typeface="Helvetica Neue" panose="02000503000000020004" pitchFamily="2"/>
                  </a:rPr>
                  <a:t>= 7</a:t>
                </a:r>
                <a:endParaRPr lang="en-AU" sz="2400" dirty="0">
                  <a:latin typeface="Helvetica Neue" panose="02000503000000020004" pitchFamily="2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3810000"/>
                <a:ext cx="4114800" cy="1941750"/>
              </a:xfrm>
              <a:prstGeom prst="rect">
                <a:avLst/>
              </a:prstGeom>
              <a:blipFill rotWithShape="1">
                <a:blip r:embed="rId3"/>
                <a:stretch>
                  <a:fillRect l="-2370" t="-2508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410200" y="1371600"/>
            <a:ext cx="2438400" cy="2133600"/>
            <a:chOff x="5638800" y="1447800"/>
            <a:chExt cx="2209800" cy="1828800"/>
          </a:xfrm>
        </p:grpSpPr>
        <p:sp>
          <p:nvSpPr>
            <p:cNvPr id="8" name="Oval 7"/>
            <p:cNvSpPr/>
            <p:nvPr/>
          </p:nvSpPr>
          <p:spPr>
            <a:xfrm>
              <a:off x="5638800" y="1447800"/>
              <a:ext cx="2209800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04858" y="1824318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94726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609806" y="2160494"/>
              <a:ext cx="269966" cy="22411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105722" y="2870200"/>
              <a:ext cx="269966" cy="2241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352212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002383" y="238461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418968" y="2823882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72349" y="2496671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003017" y="1917700"/>
              <a:ext cx="269966" cy="22411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9789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Simpson evenness index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447800"/>
            <a:ext cx="7391400" cy="441960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(1/D)</a:t>
            </a:r>
          </a:p>
          <a:p>
            <a:r>
              <a:rPr lang="en-AU" sz="2400" dirty="0" smtClean="0"/>
              <a:t>Limits 1/S - S</a:t>
            </a:r>
            <a:endParaRPr lang="en-AU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278099"/>
              </p:ext>
            </p:extLst>
          </p:nvPr>
        </p:nvGraphicFramePr>
        <p:xfrm>
          <a:off x="990600" y="2895600"/>
          <a:ext cx="71628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3117830" y="5867400"/>
            <a:ext cx="3455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AU" sz="2000" dirty="0" smtClean="0"/>
              <a:t>Dominant species contribution</a:t>
            </a:r>
          </a:p>
        </p:txBody>
      </p:sp>
    </p:spTree>
    <p:extLst>
      <p:ext uri="{BB962C8B-B14F-4D97-AF65-F5344CB8AC3E}">
        <p14:creationId xmlns:p14="http://schemas.microsoft.com/office/powerpoint/2010/main" val="1938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s3.libero.pe.s3.amazonaws.com/styles/img_600x450/s3/teoficlo-cubillas-2.jpg?itok=1MOMO8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Rank-Abundance curves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7562" y="1600200"/>
            <a:ext cx="3544710" cy="4876800"/>
          </a:xfrm>
        </p:spPr>
        <p:txBody>
          <a:bodyPr>
            <a:noAutofit/>
          </a:bodyPr>
          <a:lstStyle/>
          <a:p>
            <a:r>
              <a:rPr lang="en-AU" sz="2400" dirty="0" smtClean="0"/>
              <a:t>Show both richness and evenness</a:t>
            </a:r>
          </a:p>
          <a:p>
            <a:r>
              <a:rPr lang="en-AU" sz="2400" dirty="0" smtClean="0"/>
              <a:t>Steep slopes suggest strong selective  pressure</a:t>
            </a:r>
          </a:p>
          <a:p>
            <a:r>
              <a:rPr lang="en-AU" sz="2400" dirty="0" smtClean="0"/>
              <a:t>Curves can indicate distribution of resources</a:t>
            </a:r>
            <a:endParaRPr lang="en-AU" sz="24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217229157"/>
              </p:ext>
            </p:extLst>
          </p:nvPr>
        </p:nvGraphicFramePr>
        <p:xfrm>
          <a:off x="4495800" y="1447800"/>
          <a:ext cx="4419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05400" y="5486400"/>
            <a:ext cx="381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Species in order of abundance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98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Rarefaction curves</a:t>
            </a:r>
            <a:endParaRPr lang="en-AU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1600200"/>
            <a:ext cx="3124200" cy="4876800"/>
          </a:xfrm>
        </p:spPr>
        <p:txBody>
          <a:bodyPr>
            <a:noAutofit/>
          </a:bodyPr>
          <a:lstStyle/>
          <a:p>
            <a:r>
              <a:rPr lang="en-AU" sz="2200" dirty="0" smtClean="0"/>
              <a:t>Used to compare diversity when sampling was done at different levels.</a:t>
            </a:r>
          </a:p>
          <a:p>
            <a:r>
              <a:rPr lang="en-AU" sz="2200" dirty="0" smtClean="0"/>
              <a:t>Sometimes used to estimate if coverage has reached a plateau.</a:t>
            </a:r>
          </a:p>
          <a:p>
            <a:r>
              <a:rPr lang="en-AU" sz="2200" dirty="0" smtClean="0"/>
              <a:t>Are only informative when saturated.</a:t>
            </a:r>
          </a:p>
          <a:p>
            <a:endParaRPr lang="en-AU" sz="2200" dirty="0" smtClean="0"/>
          </a:p>
        </p:txBody>
      </p:sp>
      <p:pic>
        <p:nvPicPr>
          <p:cNvPr id="81922" name="Picture 2" descr="An external file that holds a picture, illustration, etc.&#10;Object name is zam0120889580004.jpg Object name is zam0120889580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4438" y="1676400"/>
            <a:ext cx="4487852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58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Diversity, definitions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9355" indent="0">
              <a:buNone/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err="1" smtClean="0"/>
              <a:t>Magurran</a:t>
            </a:r>
            <a:r>
              <a:rPr lang="en-AU" sz="3000" dirty="0" smtClean="0"/>
              <a:t>: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800" dirty="0" smtClean="0"/>
              <a:t>The variety and abundance of species in a defined study unit.</a:t>
            </a:r>
            <a:endParaRPr lang="en-AU" sz="2800" i="1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dirty="0" smtClean="0"/>
              <a:t>Alpha diversity</a:t>
            </a:r>
            <a:r>
              <a:rPr lang="en-AU" sz="3000" dirty="0" smtClean="0">
                <a:cs typeface="Times" pitchFamily="1" charset="0"/>
                <a:sym typeface="Times" pitchFamily="1" charset="0"/>
              </a:rPr>
              <a:t>: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Diversity in a spatial unit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dirty="0" smtClean="0">
                <a:cs typeface="Times" pitchFamily="1" charset="0"/>
                <a:sym typeface="Times" pitchFamily="1" charset="0"/>
              </a:rPr>
              <a:t>Within community</a:t>
            </a:r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endParaRPr lang="en-AU" sz="2400" dirty="0" smtClean="0"/>
          </a:p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000" b="1" dirty="0" smtClean="0"/>
              <a:t>Beta diversity 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b="1" dirty="0" smtClean="0"/>
              <a:t>A measurement of how two or more spatial units differ</a:t>
            </a:r>
          </a:p>
          <a:p>
            <a:pPr marL="1055140" lvl="1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2600" b="1" dirty="0" smtClean="0"/>
              <a:t>Among communities</a:t>
            </a:r>
          </a:p>
        </p:txBody>
      </p:sp>
    </p:spTree>
    <p:extLst>
      <p:ext uri="{BB962C8B-B14F-4D97-AF65-F5344CB8AC3E}">
        <p14:creationId xmlns:p14="http://schemas.microsoft.com/office/powerpoint/2010/main" val="10999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similar are these communities?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81798"/>
              </p:ext>
            </p:extLst>
          </p:nvPr>
        </p:nvGraphicFramePr>
        <p:xfrm>
          <a:off x="1066800" y="2286000"/>
          <a:ext cx="7086600" cy="1828800"/>
        </p:xfrm>
        <a:graphic>
          <a:graphicData uri="http://schemas.openxmlformats.org/drawingml/2006/table">
            <a:tbl>
              <a:tblPr/>
              <a:tblGrid>
                <a:gridCol w="1295400"/>
                <a:gridCol w="990600"/>
                <a:gridCol w="914400"/>
                <a:gridCol w="914400"/>
                <a:gridCol w="1066800"/>
                <a:gridCol w="892629"/>
                <a:gridCol w="10123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Helvetica Neue" panose="02000503000000020004" pitchFamily="2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Sp6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Sample1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Sample2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Sample3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Sample4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Helvetica Neue" panose="02000503000000020004" pitchFamily="2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7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Beta diversity indices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2800" dirty="0" smtClean="0"/>
              <a:t>Quantify diversity among communities</a:t>
            </a:r>
          </a:p>
          <a:p>
            <a:r>
              <a:rPr lang="en-AU" sz="2800" dirty="0" smtClean="0"/>
              <a:t>Range: 0 – 1 </a:t>
            </a:r>
          </a:p>
          <a:p>
            <a:pPr marL="1435100" lvl="1" indent="0">
              <a:buNone/>
            </a:pPr>
            <a:r>
              <a:rPr lang="en-AU" sz="2600" dirty="0"/>
              <a:t>0 = 100% similarity, 0% </a:t>
            </a:r>
            <a:r>
              <a:rPr lang="en-AU" sz="2600" dirty="0" smtClean="0"/>
              <a:t>distance</a:t>
            </a:r>
          </a:p>
          <a:p>
            <a:pPr marL="1435100" lvl="1" indent="0">
              <a:buNone/>
            </a:pPr>
            <a:r>
              <a:rPr lang="en-AU" sz="2600" dirty="0" smtClean="0"/>
              <a:t>1 </a:t>
            </a:r>
            <a:r>
              <a:rPr lang="en-AU" sz="2600" dirty="0"/>
              <a:t>= 0% </a:t>
            </a:r>
            <a:r>
              <a:rPr lang="en-AU" sz="2600" dirty="0" smtClean="0"/>
              <a:t>similarity, </a:t>
            </a:r>
            <a:r>
              <a:rPr lang="en-AU" sz="2600" dirty="0"/>
              <a:t>100% distance</a:t>
            </a:r>
          </a:p>
          <a:p>
            <a:endParaRPr lang="en-AU" sz="2800" dirty="0" smtClean="0"/>
          </a:p>
          <a:p>
            <a:r>
              <a:rPr lang="en-AU" sz="2800" dirty="0" smtClean="0"/>
              <a:t>Can use </a:t>
            </a:r>
            <a:r>
              <a:rPr lang="en-AU" sz="2800" u="sng" dirty="0" smtClean="0"/>
              <a:t>ab</a:t>
            </a:r>
            <a:r>
              <a:rPr lang="en-AU" sz="2800" dirty="0" smtClean="0"/>
              <a:t>undance and </a:t>
            </a:r>
            <a:r>
              <a:rPr lang="en-AU" sz="2800" u="sng" dirty="0" smtClean="0"/>
              <a:t>occ</a:t>
            </a:r>
            <a:r>
              <a:rPr lang="en-AU" sz="2800" dirty="0" smtClean="0"/>
              <a:t>urrence</a:t>
            </a:r>
          </a:p>
          <a:p>
            <a:r>
              <a:rPr lang="en-AU" sz="2800" dirty="0" smtClean="0"/>
              <a:t>Commonly used indices</a:t>
            </a:r>
          </a:p>
          <a:p>
            <a:pPr lvl="1"/>
            <a:r>
              <a:rPr lang="en-AU" sz="2400" dirty="0" err="1" smtClean="0"/>
              <a:t>Jaccard</a:t>
            </a:r>
            <a:r>
              <a:rPr lang="en-AU" sz="2400" dirty="0" smtClean="0"/>
              <a:t> (Occ.)</a:t>
            </a:r>
          </a:p>
          <a:p>
            <a:pPr lvl="1"/>
            <a:r>
              <a:rPr lang="en-AU" sz="2400" dirty="0" err="1" smtClean="0"/>
              <a:t>Sørensen</a:t>
            </a:r>
            <a:r>
              <a:rPr lang="en-AU" sz="2400" dirty="0" smtClean="0"/>
              <a:t> (Occ.)</a:t>
            </a:r>
          </a:p>
          <a:p>
            <a:pPr lvl="1"/>
            <a:r>
              <a:rPr lang="en-AU" sz="2400" dirty="0" smtClean="0"/>
              <a:t>Bray-Curtis (Occ. + Ab.)</a:t>
            </a:r>
          </a:p>
          <a:p>
            <a:pPr lvl="1"/>
            <a:r>
              <a:rPr lang="en-AU" sz="2400" dirty="0" smtClean="0"/>
              <a:t>Chao-</a:t>
            </a:r>
            <a:r>
              <a:rPr lang="en-AU" sz="2400" dirty="0" err="1" smtClean="0"/>
              <a:t>Sørensen</a:t>
            </a:r>
            <a:r>
              <a:rPr lang="en-AU" sz="2400" dirty="0" smtClean="0"/>
              <a:t> (Occ. + Ab.)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25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Presence/absences indices</a:t>
            </a:r>
            <a:endParaRPr lang="en-AU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2047902"/>
              </p:ext>
            </p:extLst>
          </p:nvPr>
        </p:nvGraphicFramePr>
        <p:xfrm>
          <a:off x="2932112" y="-152400"/>
          <a:ext cx="3544888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1028847" y="2826333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800" dirty="0" smtClean="0">
                <a:latin typeface="Helvetica Neue" panose="02000503000000020004" pitchFamily="2"/>
              </a:rPr>
              <a:t>Sample 1</a:t>
            </a:r>
            <a:endParaRPr lang="en-AU" sz="2800" dirty="0">
              <a:latin typeface="Helvetica Neue" panose="02000503000000020004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51486" y="1762125"/>
            <a:ext cx="588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b</a:t>
            </a:r>
            <a:endParaRPr lang="en-AU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1670186" y="4038600"/>
            <a:ext cx="76962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err="1" smtClean="0">
                <a:latin typeface="Helvetica Neue" panose="02000503000000020004" pitchFamily="2"/>
              </a:rPr>
              <a:t>Jaccard</a:t>
            </a:r>
            <a:r>
              <a:rPr lang="en-AU" sz="2400" dirty="0" smtClean="0">
                <a:latin typeface="Helvetica Neue" panose="02000503000000020004" pitchFamily="2"/>
              </a:rPr>
              <a:t> =  b / (</a:t>
            </a:r>
            <a:r>
              <a:rPr lang="en-AU" sz="2400" dirty="0" err="1" smtClean="0">
                <a:latin typeface="Helvetica Neue" panose="02000503000000020004" pitchFamily="2"/>
              </a:rPr>
              <a:t>a+b+c</a:t>
            </a:r>
            <a:r>
              <a:rPr lang="en-AU" sz="2400" dirty="0" smtClean="0">
                <a:latin typeface="Helvetica Neue" panose="02000503000000020004" pitchFamily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Helvetica Neue" panose="02000503000000020004" pitchFamily="2"/>
              </a:rPr>
              <a:t>Sorensen (QS) = 2b /(a+2b+c)) </a:t>
            </a:r>
          </a:p>
          <a:p>
            <a:pPr marL="800100" lvl="1" indent="-342900">
              <a:spcBef>
                <a:spcPct val="200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Helvetica Neue" panose="02000503000000020004" pitchFamily="2"/>
              </a:rPr>
              <a:t>More weight to shared species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8486" y="1752600"/>
            <a:ext cx="5533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a</a:t>
            </a:r>
            <a:endParaRPr lang="en-AU" sz="6000" dirty="0"/>
          </a:p>
        </p:txBody>
      </p:sp>
      <p:sp>
        <p:nvSpPr>
          <p:cNvPr id="12" name="Rectangle 11"/>
          <p:cNvSpPr/>
          <p:nvPr/>
        </p:nvSpPr>
        <p:spPr>
          <a:xfrm>
            <a:off x="5518286" y="1752600"/>
            <a:ext cx="5100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6000" dirty="0" smtClean="0"/>
              <a:t>c</a:t>
            </a:r>
            <a:endParaRPr lang="en-AU" sz="6000" dirty="0"/>
          </a:p>
        </p:txBody>
      </p:sp>
      <p:sp>
        <p:nvSpPr>
          <p:cNvPr id="13" name="Rectangle 12"/>
          <p:cNvSpPr/>
          <p:nvPr/>
        </p:nvSpPr>
        <p:spPr>
          <a:xfrm>
            <a:off x="6532850" y="2844013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800" dirty="0" smtClean="0">
                <a:latin typeface="Helvetica Neue" panose="02000503000000020004" pitchFamily="2"/>
              </a:rPr>
              <a:t>Sample 2</a:t>
            </a:r>
            <a:endParaRPr lang="en-AU" sz="2800" dirty="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04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Indices using both </a:t>
            </a:r>
            <a:br>
              <a:rPr lang="en-AU" dirty="0" smtClean="0"/>
            </a:br>
            <a:r>
              <a:rPr lang="en-AU" dirty="0" smtClean="0"/>
              <a:t>abundance and occurrence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Bray -Curtis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Chao-Sorensen</a:t>
            </a:r>
          </a:p>
          <a:p>
            <a:pPr lvl="1"/>
            <a:r>
              <a:rPr lang="en-AU" sz="2400" dirty="0" smtClean="0"/>
              <a:t>Considers both abundance and assumes suboptimal sampling.</a:t>
            </a:r>
            <a:endParaRPr lang="en-AU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858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q"/>
            </a:pPr>
            <a:endParaRPr lang="en-AU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526436" y="1752600"/>
            <a:ext cx="289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/>
              <a:t>Absolute differences in abundance for </a:t>
            </a:r>
            <a:r>
              <a:rPr lang="en-AU" sz="2000" i="1" dirty="0" err="1" smtClean="0"/>
              <a:t>i</a:t>
            </a:r>
            <a:r>
              <a:rPr lang="en-AU" sz="2000" dirty="0" smtClean="0"/>
              <a:t> in samples </a:t>
            </a:r>
            <a:r>
              <a:rPr lang="en-AU" sz="2000" i="1" dirty="0" smtClean="0"/>
              <a:t>j</a:t>
            </a:r>
            <a:r>
              <a:rPr lang="en-AU" sz="2000" dirty="0" smtClean="0"/>
              <a:t> and </a:t>
            </a:r>
            <a:r>
              <a:rPr lang="en-AU" sz="2000" i="1" dirty="0" smtClean="0"/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33307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/>
              <a:t>Sum of abundance for</a:t>
            </a:r>
          </a:p>
          <a:p>
            <a:pPr algn="ctr"/>
            <a:r>
              <a:rPr lang="en-AU" sz="2000" i="1" dirty="0" err="1" smtClean="0"/>
              <a:t>i</a:t>
            </a:r>
            <a:r>
              <a:rPr lang="en-AU" sz="2000" dirty="0" smtClean="0"/>
              <a:t> in samples </a:t>
            </a:r>
            <a:r>
              <a:rPr lang="en-AU" sz="2000" i="1" dirty="0" smtClean="0"/>
              <a:t>j</a:t>
            </a:r>
            <a:r>
              <a:rPr lang="en-AU" sz="2000" dirty="0" smtClean="0"/>
              <a:t> and </a:t>
            </a:r>
            <a:r>
              <a:rPr lang="en-AU" sz="2000" i="1" dirty="0" smtClean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95399" y="2209062"/>
                <a:ext cx="4267201" cy="144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/>
                            </a:rPr>
                            <m:t>𝑗𝑘</m:t>
                          </m:r>
                        </m:sub>
                      </m:sSub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36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/>
                                </a:rPr>
                                <m:t>𝑠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60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9" y="2209062"/>
                <a:ext cx="4267201" cy="144853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Tree-based indices</a:t>
            </a:r>
            <a:endParaRPr lang="en-AU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28194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b="1" dirty="0" smtClean="0"/>
              <a:t>UNIFRAC</a:t>
            </a:r>
          </a:p>
          <a:p>
            <a:r>
              <a:rPr lang="en-AU" sz="2400" dirty="0" smtClean="0"/>
              <a:t>Based on phylogenetic diversity.</a:t>
            </a:r>
          </a:p>
          <a:p>
            <a:r>
              <a:rPr lang="en-AU" sz="2400" dirty="0" smtClean="0"/>
              <a:t>Useful when comparing very different environments with not many common species.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0" y="0"/>
            <a:ext cx="5029200" cy="7700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q"/>
            </a:pPr>
            <a:endParaRPr lang="en-AU" sz="2400" dirty="0"/>
          </a:p>
        </p:txBody>
      </p:sp>
      <p:pic>
        <p:nvPicPr>
          <p:cNvPr id="1026" name="Picture 2" descr="http://bmf.colorado.edu/unifrac/images/uniFrac_clus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5251" r="5058" b="4540"/>
          <a:stretch/>
        </p:blipFill>
        <p:spPr bwMode="auto">
          <a:xfrm>
            <a:off x="3438799" y="2133600"/>
            <a:ext cx="5629001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8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How to present beta diversity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203623"/>
              </p:ext>
            </p:extLst>
          </p:nvPr>
        </p:nvGraphicFramePr>
        <p:xfrm>
          <a:off x="2250728" y="1102786"/>
          <a:ext cx="5276007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026"/>
                <a:gridCol w="662190"/>
                <a:gridCol w="735765"/>
                <a:gridCol w="809342"/>
                <a:gridCol w="809342"/>
                <a:gridCol w="809342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OTU1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panose="02000503000000020004" pitchFamily="2"/>
                        </a:rPr>
                        <a:t>OTU2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panose="02000503000000020004" pitchFamily="2"/>
                        </a:rPr>
                        <a:t>OTU3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panose="02000503000000020004" pitchFamily="2"/>
                        </a:rPr>
                        <a:t>OTU4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lvetica Neue" panose="02000503000000020004" pitchFamily="2"/>
                        </a:rPr>
                        <a:t>OTU5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Sample1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20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15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50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Sample2</a:t>
                      </a: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15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30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35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20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Sample3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12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100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Sample4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324684" marR="3246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100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 Neue" panose="02000503000000020004" pitchFamily="2"/>
                        </a:rPr>
                        <a:t>0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77788" algn="ctr">
                        <a:tabLst/>
                      </a:pPr>
                      <a:r>
                        <a:rPr lang="en-US" sz="1400" dirty="0" smtClean="0">
                          <a:latin typeface="Helvetica Neue" panose="02000503000000020004" pitchFamily="2"/>
                        </a:rPr>
                        <a:t>1</a:t>
                      </a:r>
                      <a:endParaRPr lang="en-US" sz="14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Down Arrow 9"/>
          <p:cNvSpPr/>
          <p:nvPr/>
        </p:nvSpPr>
        <p:spPr>
          <a:xfrm rot="15392834" flipH="1">
            <a:off x="5600883" y="3602343"/>
            <a:ext cx="359626" cy="6828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Down Arrow 30"/>
          <p:cNvSpPr/>
          <p:nvPr/>
        </p:nvSpPr>
        <p:spPr>
          <a:xfrm flipH="1">
            <a:off x="3048000" y="2978840"/>
            <a:ext cx="469392" cy="6828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59431"/>
              </p:ext>
            </p:extLst>
          </p:nvPr>
        </p:nvGraphicFramePr>
        <p:xfrm>
          <a:off x="2139696" y="3821787"/>
          <a:ext cx="3041905" cy="169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381"/>
                <a:gridCol w="608381"/>
                <a:gridCol w="608381"/>
                <a:gridCol w="608381"/>
                <a:gridCol w="608381"/>
              </a:tblGrid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 smtClean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Sample1</a:t>
                      </a:r>
                      <a:endParaRPr lang="en-US" sz="1000" dirty="0">
                        <a:latin typeface="Helvetica Neue" panose="02000503000000020004" pitchFamily="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Sample4</a:t>
                      </a:r>
                    </a:p>
                  </a:txBody>
                  <a:tcPr marL="0" marR="0" marT="0" marB="0" anchor="ctr"/>
                </a:tc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0.231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0.698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</a:tr>
              <a:tr h="338628">
                <a:tc>
                  <a:txBody>
                    <a:bodyPr/>
                    <a:lstStyle/>
                    <a:p>
                      <a:pPr marL="0" marR="0" indent="0" algn="ctr" defTabSz="8294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Helvetica Neue" panose="02000503000000020004" pitchFamily="2"/>
                        </a:rPr>
                        <a:t>Sample4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0.910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079" name="Group 1078"/>
          <p:cNvGrpSpPr/>
          <p:nvPr/>
        </p:nvGrpSpPr>
        <p:grpSpPr>
          <a:xfrm>
            <a:off x="6589682" y="2971104"/>
            <a:ext cx="1965772" cy="1739264"/>
            <a:chOff x="5676556" y="3644107"/>
            <a:chExt cx="1965772" cy="1739264"/>
          </a:xfrm>
        </p:grpSpPr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0801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451601" y="3661568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6818313" y="3654425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7556500" y="366315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/>
            <p:cNvSpPr>
              <a:spLocks noEditPoints="1"/>
            </p:cNvSpPr>
            <p:nvPr/>
          </p:nvSpPr>
          <p:spPr bwMode="auto">
            <a:xfrm>
              <a:off x="7185025" y="3644107"/>
              <a:ext cx="3175" cy="1462088"/>
            </a:xfrm>
            <a:custGeom>
              <a:avLst/>
              <a:gdLst>
                <a:gd name="T0" fmla="*/ 0 w 2"/>
                <a:gd name="T1" fmla="*/ 12 h 921"/>
                <a:gd name="T2" fmla="*/ 2 w 2"/>
                <a:gd name="T3" fmla="*/ 30 h 921"/>
                <a:gd name="T4" fmla="*/ 0 w 2"/>
                <a:gd name="T5" fmla="*/ 40 h 921"/>
                <a:gd name="T6" fmla="*/ 2 w 2"/>
                <a:gd name="T7" fmla="*/ 62 h 921"/>
                <a:gd name="T8" fmla="*/ 2 w 2"/>
                <a:gd name="T9" fmla="*/ 69 h 921"/>
                <a:gd name="T10" fmla="*/ 0 w 2"/>
                <a:gd name="T11" fmla="*/ 91 h 921"/>
                <a:gd name="T12" fmla="*/ 2 w 2"/>
                <a:gd name="T13" fmla="*/ 109 h 921"/>
                <a:gd name="T14" fmla="*/ 0 w 2"/>
                <a:gd name="T15" fmla="*/ 119 h 921"/>
                <a:gd name="T16" fmla="*/ 2 w 2"/>
                <a:gd name="T17" fmla="*/ 141 h 921"/>
                <a:gd name="T18" fmla="*/ 2 w 2"/>
                <a:gd name="T19" fmla="*/ 148 h 921"/>
                <a:gd name="T20" fmla="*/ 0 w 2"/>
                <a:gd name="T21" fmla="*/ 170 h 921"/>
                <a:gd name="T22" fmla="*/ 2 w 2"/>
                <a:gd name="T23" fmla="*/ 188 h 921"/>
                <a:gd name="T24" fmla="*/ 0 w 2"/>
                <a:gd name="T25" fmla="*/ 198 h 921"/>
                <a:gd name="T26" fmla="*/ 2 w 2"/>
                <a:gd name="T27" fmla="*/ 220 h 921"/>
                <a:gd name="T28" fmla="*/ 2 w 2"/>
                <a:gd name="T29" fmla="*/ 227 h 921"/>
                <a:gd name="T30" fmla="*/ 0 w 2"/>
                <a:gd name="T31" fmla="*/ 249 h 921"/>
                <a:gd name="T32" fmla="*/ 2 w 2"/>
                <a:gd name="T33" fmla="*/ 267 h 921"/>
                <a:gd name="T34" fmla="*/ 0 w 2"/>
                <a:gd name="T35" fmla="*/ 277 h 921"/>
                <a:gd name="T36" fmla="*/ 2 w 2"/>
                <a:gd name="T37" fmla="*/ 299 h 921"/>
                <a:gd name="T38" fmla="*/ 2 w 2"/>
                <a:gd name="T39" fmla="*/ 306 h 921"/>
                <a:gd name="T40" fmla="*/ 0 w 2"/>
                <a:gd name="T41" fmla="*/ 328 h 921"/>
                <a:gd name="T42" fmla="*/ 2 w 2"/>
                <a:gd name="T43" fmla="*/ 346 h 921"/>
                <a:gd name="T44" fmla="*/ 0 w 2"/>
                <a:gd name="T45" fmla="*/ 356 h 921"/>
                <a:gd name="T46" fmla="*/ 2 w 2"/>
                <a:gd name="T47" fmla="*/ 378 h 921"/>
                <a:gd name="T48" fmla="*/ 2 w 2"/>
                <a:gd name="T49" fmla="*/ 385 h 921"/>
                <a:gd name="T50" fmla="*/ 0 w 2"/>
                <a:gd name="T51" fmla="*/ 407 h 921"/>
                <a:gd name="T52" fmla="*/ 2 w 2"/>
                <a:gd name="T53" fmla="*/ 425 h 921"/>
                <a:gd name="T54" fmla="*/ 0 w 2"/>
                <a:gd name="T55" fmla="*/ 435 h 921"/>
                <a:gd name="T56" fmla="*/ 2 w 2"/>
                <a:gd name="T57" fmla="*/ 457 h 921"/>
                <a:gd name="T58" fmla="*/ 2 w 2"/>
                <a:gd name="T59" fmla="*/ 464 h 921"/>
                <a:gd name="T60" fmla="*/ 0 w 2"/>
                <a:gd name="T61" fmla="*/ 486 h 921"/>
                <a:gd name="T62" fmla="*/ 2 w 2"/>
                <a:gd name="T63" fmla="*/ 504 h 921"/>
                <a:gd name="T64" fmla="*/ 0 w 2"/>
                <a:gd name="T65" fmla="*/ 514 h 921"/>
                <a:gd name="T66" fmla="*/ 2 w 2"/>
                <a:gd name="T67" fmla="*/ 536 h 921"/>
                <a:gd name="T68" fmla="*/ 2 w 2"/>
                <a:gd name="T69" fmla="*/ 543 h 921"/>
                <a:gd name="T70" fmla="*/ 0 w 2"/>
                <a:gd name="T71" fmla="*/ 565 h 921"/>
                <a:gd name="T72" fmla="*/ 2 w 2"/>
                <a:gd name="T73" fmla="*/ 583 h 921"/>
                <a:gd name="T74" fmla="*/ 0 w 2"/>
                <a:gd name="T75" fmla="*/ 593 h 921"/>
                <a:gd name="T76" fmla="*/ 2 w 2"/>
                <a:gd name="T77" fmla="*/ 615 h 921"/>
                <a:gd name="T78" fmla="*/ 2 w 2"/>
                <a:gd name="T79" fmla="*/ 623 h 921"/>
                <a:gd name="T80" fmla="*/ 0 w 2"/>
                <a:gd name="T81" fmla="*/ 644 h 921"/>
                <a:gd name="T82" fmla="*/ 2 w 2"/>
                <a:gd name="T83" fmla="*/ 662 h 921"/>
                <a:gd name="T84" fmla="*/ 0 w 2"/>
                <a:gd name="T85" fmla="*/ 672 h 921"/>
                <a:gd name="T86" fmla="*/ 2 w 2"/>
                <a:gd name="T87" fmla="*/ 694 h 921"/>
                <a:gd name="T88" fmla="*/ 2 w 2"/>
                <a:gd name="T89" fmla="*/ 702 h 921"/>
                <a:gd name="T90" fmla="*/ 0 w 2"/>
                <a:gd name="T91" fmla="*/ 723 h 921"/>
                <a:gd name="T92" fmla="*/ 2 w 2"/>
                <a:gd name="T93" fmla="*/ 741 h 921"/>
                <a:gd name="T94" fmla="*/ 0 w 2"/>
                <a:gd name="T95" fmla="*/ 751 h 921"/>
                <a:gd name="T96" fmla="*/ 2 w 2"/>
                <a:gd name="T97" fmla="*/ 773 h 921"/>
                <a:gd name="T98" fmla="*/ 2 w 2"/>
                <a:gd name="T99" fmla="*/ 781 h 921"/>
                <a:gd name="T100" fmla="*/ 0 w 2"/>
                <a:gd name="T101" fmla="*/ 802 h 921"/>
                <a:gd name="T102" fmla="*/ 2 w 2"/>
                <a:gd name="T103" fmla="*/ 820 h 921"/>
                <a:gd name="T104" fmla="*/ 0 w 2"/>
                <a:gd name="T105" fmla="*/ 830 h 921"/>
                <a:gd name="T106" fmla="*/ 2 w 2"/>
                <a:gd name="T107" fmla="*/ 852 h 921"/>
                <a:gd name="T108" fmla="*/ 2 w 2"/>
                <a:gd name="T109" fmla="*/ 860 h 921"/>
                <a:gd name="T110" fmla="*/ 0 w 2"/>
                <a:gd name="T111" fmla="*/ 881 h 921"/>
                <a:gd name="T112" fmla="*/ 2 w 2"/>
                <a:gd name="T113" fmla="*/ 899 h 921"/>
                <a:gd name="T114" fmla="*/ 0 w 2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" h="921">
                  <a:moveTo>
                    <a:pt x="2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2" y="10"/>
                  </a:moveTo>
                  <a:lnTo>
                    <a:pt x="2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" y="10"/>
                  </a:lnTo>
                  <a:close/>
                  <a:moveTo>
                    <a:pt x="2" y="20"/>
                  </a:move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20"/>
                  </a:lnTo>
                  <a:close/>
                  <a:moveTo>
                    <a:pt x="2" y="30"/>
                  </a:moveTo>
                  <a:lnTo>
                    <a:pt x="2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30"/>
                  </a:lnTo>
                  <a:close/>
                  <a:moveTo>
                    <a:pt x="2" y="40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2" y="40"/>
                  </a:lnTo>
                  <a:close/>
                  <a:moveTo>
                    <a:pt x="2" y="50"/>
                  </a:moveTo>
                  <a:lnTo>
                    <a:pt x="2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2" y="50"/>
                  </a:lnTo>
                  <a:close/>
                  <a:moveTo>
                    <a:pt x="2" y="60"/>
                  </a:moveTo>
                  <a:lnTo>
                    <a:pt x="2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2" y="60"/>
                  </a:lnTo>
                  <a:close/>
                  <a:moveTo>
                    <a:pt x="2" y="69"/>
                  </a:moveTo>
                  <a:lnTo>
                    <a:pt x="2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" y="69"/>
                  </a:lnTo>
                  <a:close/>
                  <a:moveTo>
                    <a:pt x="2" y="79"/>
                  </a:move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2" y="79"/>
                  </a:lnTo>
                  <a:close/>
                  <a:moveTo>
                    <a:pt x="2" y="89"/>
                  </a:moveTo>
                  <a:lnTo>
                    <a:pt x="2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2" y="89"/>
                  </a:lnTo>
                  <a:close/>
                  <a:moveTo>
                    <a:pt x="2" y="99"/>
                  </a:moveTo>
                  <a:lnTo>
                    <a:pt x="2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2" y="99"/>
                  </a:lnTo>
                  <a:close/>
                  <a:moveTo>
                    <a:pt x="2" y="109"/>
                  </a:moveTo>
                  <a:lnTo>
                    <a:pt x="2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2" y="109"/>
                  </a:lnTo>
                  <a:close/>
                  <a:moveTo>
                    <a:pt x="2" y="119"/>
                  </a:moveTo>
                  <a:lnTo>
                    <a:pt x="2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2" y="119"/>
                  </a:lnTo>
                  <a:close/>
                  <a:moveTo>
                    <a:pt x="2" y="129"/>
                  </a:moveTo>
                  <a:lnTo>
                    <a:pt x="2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2" y="129"/>
                  </a:lnTo>
                  <a:close/>
                  <a:moveTo>
                    <a:pt x="2" y="139"/>
                  </a:moveTo>
                  <a:lnTo>
                    <a:pt x="2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2" y="139"/>
                  </a:lnTo>
                  <a:close/>
                  <a:moveTo>
                    <a:pt x="2" y="148"/>
                  </a:moveTo>
                  <a:lnTo>
                    <a:pt x="2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2" y="148"/>
                  </a:lnTo>
                  <a:close/>
                  <a:moveTo>
                    <a:pt x="2" y="158"/>
                  </a:moveTo>
                  <a:lnTo>
                    <a:pt x="2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2" y="158"/>
                  </a:lnTo>
                  <a:close/>
                  <a:moveTo>
                    <a:pt x="2" y="168"/>
                  </a:moveTo>
                  <a:lnTo>
                    <a:pt x="2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2" y="168"/>
                  </a:lnTo>
                  <a:close/>
                  <a:moveTo>
                    <a:pt x="2" y="178"/>
                  </a:moveTo>
                  <a:lnTo>
                    <a:pt x="2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2" y="178"/>
                  </a:lnTo>
                  <a:close/>
                  <a:moveTo>
                    <a:pt x="2" y="188"/>
                  </a:moveTo>
                  <a:lnTo>
                    <a:pt x="2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2" y="188"/>
                  </a:lnTo>
                  <a:close/>
                  <a:moveTo>
                    <a:pt x="2" y="198"/>
                  </a:moveTo>
                  <a:lnTo>
                    <a:pt x="2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2" y="198"/>
                  </a:lnTo>
                  <a:close/>
                  <a:moveTo>
                    <a:pt x="2" y="208"/>
                  </a:moveTo>
                  <a:lnTo>
                    <a:pt x="2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2" y="208"/>
                  </a:lnTo>
                  <a:close/>
                  <a:moveTo>
                    <a:pt x="2" y="218"/>
                  </a:moveTo>
                  <a:lnTo>
                    <a:pt x="2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2" y="218"/>
                  </a:lnTo>
                  <a:close/>
                  <a:moveTo>
                    <a:pt x="2" y="227"/>
                  </a:moveTo>
                  <a:lnTo>
                    <a:pt x="2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2" y="227"/>
                  </a:lnTo>
                  <a:close/>
                  <a:moveTo>
                    <a:pt x="2" y="237"/>
                  </a:moveTo>
                  <a:lnTo>
                    <a:pt x="2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2" y="237"/>
                  </a:lnTo>
                  <a:close/>
                  <a:moveTo>
                    <a:pt x="2" y="247"/>
                  </a:moveTo>
                  <a:lnTo>
                    <a:pt x="2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2" y="247"/>
                  </a:lnTo>
                  <a:close/>
                  <a:moveTo>
                    <a:pt x="2" y="257"/>
                  </a:moveTo>
                  <a:lnTo>
                    <a:pt x="2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2" y="257"/>
                  </a:lnTo>
                  <a:close/>
                  <a:moveTo>
                    <a:pt x="2" y="267"/>
                  </a:moveTo>
                  <a:lnTo>
                    <a:pt x="2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2" y="267"/>
                  </a:lnTo>
                  <a:close/>
                  <a:moveTo>
                    <a:pt x="2" y="277"/>
                  </a:moveTo>
                  <a:lnTo>
                    <a:pt x="2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2" y="277"/>
                  </a:lnTo>
                  <a:close/>
                  <a:moveTo>
                    <a:pt x="2" y="287"/>
                  </a:moveTo>
                  <a:lnTo>
                    <a:pt x="2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2" y="287"/>
                  </a:lnTo>
                  <a:close/>
                  <a:moveTo>
                    <a:pt x="2" y="297"/>
                  </a:moveTo>
                  <a:lnTo>
                    <a:pt x="2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2" y="297"/>
                  </a:lnTo>
                  <a:close/>
                  <a:moveTo>
                    <a:pt x="2" y="306"/>
                  </a:moveTo>
                  <a:lnTo>
                    <a:pt x="2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2" y="306"/>
                  </a:lnTo>
                  <a:close/>
                  <a:moveTo>
                    <a:pt x="2" y="316"/>
                  </a:moveTo>
                  <a:lnTo>
                    <a:pt x="2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2" y="316"/>
                  </a:lnTo>
                  <a:close/>
                  <a:moveTo>
                    <a:pt x="2" y="326"/>
                  </a:moveTo>
                  <a:lnTo>
                    <a:pt x="2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2" y="326"/>
                  </a:lnTo>
                  <a:close/>
                  <a:moveTo>
                    <a:pt x="2" y="336"/>
                  </a:moveTo>
                  <a:lnTo>
                    <a:pt x="2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2" y="336"/>
                  </a:lnTo>
                  <a:close/>
                  <a:moveTo>
                    <a:pt x="2" y="346"/>
                  </a:moveTo>
                  <a:lnTo>
                    <a:pt x="2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2" y="346"/>
                  </a:lnTo>
                  <a:close/>
                  <a:moveTo>
                    <a:pt x="2" y="356"/>
                  </a:moveTo>
                  <a:lnTo>
                    <a:pt x="2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2" y="356"/>
                  </a:lnTo>
                  <a:close/>
                  <a:moveTo>
                    <a:pt x="2" y="366"/>
                  </a:moveTo>
                  <a:lnTo>
                    <a:pt x="2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2" y="366"/>
                  </a:lnTo>
                  <a:close/>
                  <a:moveTo>
                    <a:pt x="2" y="376"/>
                  </a:moveTo>
                  <a:lnTo>
                    <a:pt x="2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2" y="376"/>
                  </a:lnTo>
                  <a:close/>
                  <a:moveTo>
                    <a:pt x="2" y="385"/>
                  </a:moveTo>
                  <a:lnTo>
                    <a:pt x="2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2" y="385"/>
                  </a:lnTo>
                  <a:close/>
                  <a:moveTo>
                    <a:pt x="2" y="395"/>
                  </a:moveTo>
                  <a:lnTo>
                    <a:pt x="2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2" y="395"/>
                  </a:lnTo>
                  <a:close/>
                  <a:moveTo>
                    <a:pt x="2" y="405"/>
                  </a:moveTo>
                  <a:lnTo>
                    <a:pt x="2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5"/>
                  </a:lnTo>
                  <a:close/>
                  <a:moveTo>
                    <a:pt x="2" y="415"/>
                  </a:moveTo>
                  <a:lnTo>
                    <a:pt x="2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" y="415"/>
                  </a:lnTo>
                  <a:close/>
                  <a:moveTo>
                    <a:pt x="2" y="425"/>
                  </a:moveTo>
                  <a:lnTo>
                    <a:pt x="2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2" y="425"/>
                  </a:lnTo>
                  <a:close/>
                  <a:moveTo>
                    <a:pt x="2" y="435"/>
                  </a:moveTo>
                  <a:lnTo>
                    <a:pt x="2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2" y="435"/>
                  </a:lnTo>
                  <a:close/>
                  <a:moveTo>
                    <a:pt x="2" y="445"/>
                  </a:moveTo>
                  <a:lnTo>
                    <a:pt x="2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2" y="445"/>
                  </a:lnTo>
                  <a:close/>
                  <a:moveTo>
                    <a:pt x="2" y="455"/>
                  </a:moveTo>
                  <a:lnTo>
                    <a:pt x="2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2" y="455"/>
                  </a:lnTo>
                  <a:close/>
                  <a:moveTo>
                    <a:pt x="2" y="464"/>
                  </a:moveTo>
                  <a:lnTo>
                    <a:pt x="2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2" y="464"/>
                  </a:lnTo>
                  <a:close/>
                  <a:moveTo>
                    <a:pt x="2" y="474"/>
                  </a:moveTo>
                  <a:lnTo>
                    <a:pt x="2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2" y="474"/>
                  </a:lnTo>
                  <a:close/>
                  <a:moveTo>
                    <a:pt x="2" y="484"/>
                  </a:moveTo>
                  <a:lnTo>
                    <a:pt x="2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2" y="484"/>
                  </a:lnTo>
                  <a:close/>
                  <a:moveTo>
                    <a:pt x="2" y="494"/>
                  </a:moveTo>
                  <a:lnTo>
                    <a:pt x="2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2" y="494"/>
                  </a:lnTo>
                  <a:close/>
                  <a:moveTo>
                    <a:pt x="2" y="504"/>
                  </a:moveTo>
                  <a:lnTo>
                    <a:pt x="2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2" y="504"/>
                  </a:lnTo>
                  <a:close/>
                  <a:moveTo>
                    <a:pt x="2" y="514"/>
                  </a:moveTo>
                  <a:lnTo>
                    <a:pt x="2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2" y="514"/>
                  </a:lnTo>
                  <a:close/>
                  <a:moveTo>
                    <a:pt x="2" y="524"/>
                  </a:moveTo>
                  <a:lnTo>
                    <a:pt x="2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2" y="524"/>
                  </a:lnTo>
                  <a:close/>
                  <a:moveTo>
                    <a:pt x="2" y="534"/>
                  </a:moveTo>
                  <a:lnTo>
                    <a:pt x="2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2" y="534"/>
                  </a:lnTo>
                  <a:close/>
                  <a:moveTo>
                    <a:pt x="2" y="543"/>
                  </a:moveTo>
                  <a:lnTo>
                    <a:pt x="2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2" y="543"/>
                  </a:lnTo>
                  <a:close/>
                  <a:moveTo>
                    <a:pt x="2" y="553"/>
                  </a:moveTo>
                  <a:lnTo>
                    <a:pt x="2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2" y="553"/>
                  </a:lnTo>
                  <a:close/>
                  <a:moveTo>
                    <a:pt x="2" y="563"/>
                  </a:moveTo>
                  <a:lnTo>
                    <a:pt x="2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2" y="563"/>
                  </a:lnTo>
                  <a:close/>
                  <a:moveTo>
                    <a:pt x="2" y="573"/>
                  </a:moveTo>
                  <a:lnTo>
                    <a:pt x="2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2" y="573"/>
                  </a:lnTo>
                  <a:close/>
                  <a:moveTo>
                    <a:pt x="2" y="583"/>
                  </a:moveTo>
                  <a:lnTo>
                    <a:pt x="2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2" y="583"/>
                  </a:lnTo>
                  <a:close/>
                  <a:moveTo>
                    <a:pt x="2" y="593"/>
                  </a:moveTo>
                  <a:lnTo>
                    <a:pt x="2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2" y="593"/>
                  </a:lnTo>
                  <a:close/>
                  <a:moveTo>
                    <a:pt x="2" y="603"/>
                  </a:moveTo>
                  <a:lnTo>
                    <a:pt x="2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2" y="603"/>
                  </a:lnTo>
                  <a:close/>
                  <a:moveTo>
                    <a:pt x="2" y="613"/>
                  </a:moveTo>
                  <a:lnTo>
                    <a:pt x="2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2" y="613"/>
                  </a:lnTo>
                  <a:close/>
                  <a:moveTo>
                    <a:pt x="2" y="623"/>
                  </a:moveTo>
                  <a:lnTo>
                    <a:pt x="2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2" y="623"/>
                  </a:lnTo>
                  <a:close/>
                  <a:moveTo>
                    <a:pt x="2" y="632"/>
                  </a:moveTo>
                  <a:lnTo>
                    <a:pt x="2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2" y="632"/>
                  </a:lnTo>
                  <a:close/>
                  <a:moveTo>
                    <a:pt x="2" y="642"/>
                  </a:moveTo>
                  <a:lnTo>
                    <a:pt x="2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2" y="642"/>
                  </a:lnTo>
                  <a:close/>
                  <a:moveTo>
                    <a:pt x="2" y="652"/>
                  </a:moveTo>
                  <a:lnTo>
                    <a:pt x="2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2" y="652"/>
                  </a:lnTo>
                  <a:close/>
                  <a:moveTo>
                    <a:pt x="2" y="662"/>
                  </a:moveTo>
                  <a:lnTo>
                    <a:pt x="2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2" y="662"/>
                  </a:lnTo>
                  <a:close/>
                  <a:moveTo>
                    <a:pt x="2" y="672"/>
                  </a:moveTo>
                  <a:lnTo>
                    <a:pt x="2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2" y="672"/>
                  </a:lnTo>
                  <a:close/>
                  <a:moveTo>
                    <a:pt x="2" y="682"/>
                  </a:moveTo>
                  <a:lnTo>
                    <a:pt x="2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2" y="682"/>
                  </a:lnTo>
                  <a:close/>
                  <a:moveTo>
                    <a:pt x="2" y="692"/>
                  </a:moveTo>
                  <a:lnTo>
                    <a:pt x="2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2" y="692"/>
                  </a:lnTo>
                  <a:close/>
                  <a:moveTo>
                    <a:pt x="2" y="702"/>
                  </a:moveTo>
                  <a:lnTo>
                    <a:pt x="2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2" y="702"/>
                  </a:lnTo>
                  <a:close/>
                  <a:moveTo>
                    <a:pt x="2" y="711"/>
                  </a:moveTo>
                  <a:lnTo>
                    <a:pt x="2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2" y="711"/>
                  </a:lnTo>
                  <a:close/>
                  <a:moveTo>
                    <a:pt x="2" y="721"/>
                  </a:moveTo>
                  <a:lnTo>
                    <a:pt x="2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2" y="721"/>
                  </a:lnTo>
                  <a:close/>
                  <a:moveTo>
                    <a:pt x="2" y="731"/>
                  </a:moveTo>
                  <a:lnTo>
                    <a:pt x="2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2" y="731"/>
                  </a:lnTo>
                  <a:close/>
                  <a:moveTo>
                    <a:pt x="2" y="741"/>
                  </a:moveTo>
                  <a:lnTo>
                    <a:pt x="2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2" y="741"/>
                  </a:lnTo>
                  <a:close/>
                  <a:moveTo>
                    <a:pt x="2" y="751"/>
                  </a:moveTo>
                  <a:lnTo>
                    <a:pt x="2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2" y="751"/>
                  </a:lnTo>
                  <a:close/>
                  <a:moveTo>
                    <a:pt x="2" y="761"/>
                  </a:moveTo>
                  <a:lnTo>
                    <a:pt x="2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2" y="761"/>
                  </a:lnTo>
                  <a:close/>
                  <a:moveTo>
                    <a:pt x="2" y="771"/>
                  </a:moveTo>
                  <a:lnTo>
                    <a:pt x="2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2" y="771"/>
                  </a:lnTo>
                  <a:close/>
                  <a:moveTo>
                    <a:pt x="2" y="781"/>
                  </a:moveTo>
                  <a:lnTo>
                    <a:pt x="2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2" y="781"/>
                  </a:lnTo>
                  <a:close/>
                  <a:moveTo>
                    <a:pt x="2" y="790"/>
                  </a:moveTo>
                  <a:lnTo>
                    <a:pt x="2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2" y="790"/>
                  </a:lnTo>
                  <a:close/>
                  <a:moveTo>
                    <a:pt x="2" y="800"/>
                  </a:moveTo>
                  <a:lnTo>
                    <a:pt x="2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2" y="800"/>
                  </a:lnTo>
                  <a:close/>
                  <a:moveTo>
                    <a:pt x="2" y="810"/>
                  </a:moveTo>
                  <a:lnTo>
                    <a:pt x="2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2" y="810"/>
                  </a:lnTo>
                  <a:close/>
                  <a:moveTo>
                    <a:pt x="2" y="820"/>
                  </a:moveTo>
                  <a:lnTo>
                    <a:pt x="2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2" y="820"/>
                  </a:lnTo>
                  <a:close/>
                  <a:moveTo>
                    <a:pt x="2" y="830"/>
                  </a:moveTo>
                  <a:lnTo>
                    <a:pt x="2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2" y="830"/>
                  </a:lnTo>
                  <a:close/>
                  <a:moveTo>
                    <a:pt x="2" y="840"/>
                  </a:moveTo>
                  <a:lnTo>
                    <a:pt x="2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2" y="840"/>
                  </a:lnTo>
                  <a:close/>
                  <a:moveTo>
                    <a:pt x="2" y="850"/>
                  </a:moveTo>
                  <a:lnTo>
                    <a:pt x="2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2" y="850"/>
                  </a:lnTo>
                  <a:close/>
                  <a:moveTo>
                    <a:pt x="2" y="860"/>
                  </a:moveTo>
                  <a:lnTo>
                    <a:pt x="2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2" y="860"/>
                  </a:lnTo>
                  <a:close/>
                  <a:moveTo>
                    <a:pt x="2" y="869"/>
                  </a:moveTo>
                  <a:lnTo>
                    <a:pt x="2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2" y="869"/>
                  </a:lnTo>
                  <a:close/>
                  <a:moveTo>
                    <a:pt x="2" y="879"/>
                  </a:moveTo>
                  <a:lnTo>
                    <a:pt x="2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2" y="879"/>
                  </a:lnTo>
                  <a:close/>
                  <a:moveTo>
                    <a:pt x="2" y="889"/>
                  </a:moveTo>
                  <a:lnTo>
                    <a:pt x="2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2" y="889"/>
                  </a:lnTo>
                  <a:close/>
                  <a:moveTo>
                    <a:pt x="2" y="899"/>
                  </a:moveTo>
                  <a:lnTo>
                    <a:pt x="2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2" y="899"/>
                  </a:lnTo>
                  <a:close/>
                  <a:moveTo>
                    <a:pt x="2" y="909"/>
                  </a:moveTo>
                  <a:lnTo>
                    <a:pt x="2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2" y="909"/>
                  </a:lnTo>
                  <a:close/>
                  <a:moveTo>
                    <a:pt x="2" y="919"/>
                  </a:moveTo>
                  <a:lnTo>
                    <a:pt x="2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2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7578725" y="3648075"/>
              <a:ext cx="1588" cy="1462088"/>
            </a:xfrm>
            <a:custGeom>
              <a:avLst/>
              <a:gdLst>
                <a:gd name="T0" fmla="*/ 0 w 1"/>
                <a:gd name="T1" fmla="*/ 12 h 921"/>
                <a:gd name="T2" fmla="*/ 1 w 1"/>
                <a:gd name="T3" fmla="*/ 30 h 921"/>
                <a:gd name="T4" fmla="*/ 0 w 1"/>
                <a:gd name="T5" fmla="*/ 40 h 921"/>
                <a:gd name="T6" fmla="*/ 1 w 1"/>
                <a:gd name="T7" fmla="*/ 62 h 921"/>
                <a:gd name="T8" fmla="*/ 1 w 1"/>
                <a:gd name="T9" fmla="*/ 69 h 921"/>
                <a:gd name="T10" fmla="*/ 0 w 1"/>
                <a:gd name="T11" fmla="*/ 91 h 921"/>
                <a:gd name="T12" fmla="*/ 1 w 1"/>
                <a:gd name="T13" fmla="*/ 109 h 921"/>
                <a:gd name="T14" fmla="*/ 0 w 1"/>
                <a:gd name="T15" fmla="*/ 119 h 921"/>
                <a:gd name="T16" fmla="*/ 1 w 1"/>
                <a:gd name="T17" fmla="*/ 141 h 921"/>
                <a:gd name="T18" fmla="*/ 1 w 1"/>
                <a:gd name="T19" fmla="*/ 148 h 921"/>
                <a:gd name="T20" fmla="*/ 0 w 1"/>
                <a:gd name="T21" fmla="*/ 170 h 921"/>
                <a:gd name="T22" fmla="*/ 1 w 1"/>
                <a:gd name="T23" fmla="*/ 188 h 921"/>
                <a:gd name="T24" fmla="*/ 0 w 1"/>
                <a:gd name="T25" fmla="*/ 198 h 921"/>
                <a:gd name="T26" fmla="*/ 1 w 1"/>
                <a:gd name="T27" fmla="*/ 220 h 921"/>
                <a:gd name="T28" fmla="*/ 1 w 1"/>
                <a:gd name="T29" fmla="*/ 227 h 921"/>
                <a:gd name="T30" fmla="*/ 0 w 1"/>
                <a:gd name="T31" fmla="*/ 249 h 921"/>
                <a:gd name="T32" fmla="*/ 1 w 1"/>
                <a:gd name="T33" fmla="*/ 267 h 921"/>
                <a:gd name="T34" fmla="*/ 0 w 1"/>
                <a:gd name="T35" fmla="*/ 277 h 921"/>
                <a:gd name="T36" fmla="*/ 1 w 1"/>
                <a:gd name="T37" fmla="*/ 299 h 921"/>
                <a:gd name="T38" fmla="*/ 1 w 1"/>
                <a:gd name="T39" fmla="*/ 306 h 921"/>
                <a:gd name="T40" fmla="*/ 0 w 1"/>
                <a:gd name="T41" fmla="*/ 328 h 921"/>
                <a:gd name="T42" fmla="*/ 1 w 1"/>
                <a:gd name="T43" fmla="*/ 346 h 921"/>
                <a:gd name="T44" fmla="*/ 0 w 1"/>
                <a:gd name="T45" fmla="*/ 356 h 921"/>
                <a:gd name="T46" fmla="*/ 1 w 1"/>
                <a:gd name="T47" fmla="*/ 378 h 921"/>
                <a:gd name="T48" fmla="*/ 1 w 1"/>
                <a:gd name="T49" fmla="*/ 385 h 921"/>
                <a:gd name="T50" fmla="*/ 0 w 1"/>
                <a:gd name="T51" fmla="*/ 407 h 921"/>
                <a:gd name="T52" fmla="*/ 1 w 1"/>
                <a:gd name="T53" fmla="*/ 425 h 921"/>
                <a:gd name="T54" fmla="*/ 0 w 1"/>
                <a:gd name="T55" fmla="*/ 435 h 921"/>
                <a:gd name="T56" fmla="*/ 1 w 1"/>
                <a:gd name="T57" fmla="*/ 457 h 921"/>
                <a:gd name="T58" fmla="*/ 1 w 1"/>
                <a:gd name="T59" fmla="*/ 464 h 921"/>
                <a:gd name="T60" fmla="*/ 0 w 1"/>
                <a:gd name="T61" fmla="*/ 486 h 921"/>
                <a:gd name="T62" fmla="*/ 1 w 1"/>
                <a:gd name="T63" fmla="*/ 504 h 921"/>
                <a:gd name="T64" fmla="*/ 0 w 1"/>
                <a:gd name="T65" fmla="*/ 514 h 921"/>
                <a:gd name="T66" fmla="*/ 1 w 1"/>
                <a:gd name="T67" fmla="*/ 536 h 921"/>
                <a:gd name="T68" fmla="*/ 1 w 1"/>
                <a:gd name="T69" fmla="*/ 543 h 921"/>
                <a:gd name="T70" fmla="*/ 0 w 1"/>
                <a:gd name="T71" fmla="*/ 565 h 921"/>
                <a:gd name="T72" fmla="*/ 1 w 1"/>
                <a:gd name="T73" fmla="*/ 583 h 921"/>
                <a:gd name="T74" fmla="*/ 0 w 1"/>
                <a:gd name="T75" fmla="*/ 593 h 921"/>
                <a:gd name="T76" fmla="*/ 1 w 1"/>
                <a:gd name="T77" fmla="*/ 615 h 921"/>
                <a:gd name="T78" fmla="*/ 1 w 1"/>
                <a:gd name="T79" fmla="*/ 623 h 921"/>
                <a:gd name="T80" fmla="*/ 0 w 1"/>
                <a:gd name="T81" fmla="*/ 644 h 921"/>
                <a:gd name="T82" fmla="*/ 1 w 1"/>
                <a:gd name="T83" fmla="*/ 662 h 921"/>
                <a:gd name="T84" fmla="*/ 0 w 1"/>
                <a:gd name="T85" fmla="*/ 672 h 921"/>
                <a:gd name="T86" fmla="*/ 1 w 1"/>
                <a:gd name="T87" fmla="*/ 694 h 921"/>
                <a:gd name="T88" fmla="*/ 1 w 1"/>
                <a:gd name="T89" fmla="*/ 702 h 921"/>
                <a:gd name="T90" fmla="*/ 0 w 1"/>
                <a:gd name="T91" fmla="*/ 723 h 921"/>
                <a:gd name="T92" fmla="*/ 1 w 1"/>
                <a:gd name="T93" fmla="*/ 741 h 921"/>
                <a:gd name="T94" fmla="*/ 0 w 1"/>
                <a:gd name="T95" fmla="*/ 751 h 921"/>
                <a:gd name="T96" fmla="*/ 1 w 1"/>
                <a:gd name="T97" fmla="*/ 773 h 921"/>
                <a:gd name="T98" fmla="*/ 1 w 1"/>
                <a:gd name="T99" fmla="*/ 781 h 921"/>
                <a:gd name="T100" fmla="*/ 0 w 1"/>
                <a:gd name="T101" fmla="*/ 802 h 921"/>
                <a:gd name="T102" fmla="*/ 1 w 1"/>
                <a:gd name="T103" fmla="*/ 820 h 921"/>
                <a:gd name="T104" fmla="*/ 0 w 1"/>
                <a:gd name="T105" fmla="*/ 830 h 921"/>
                <a:gd name="T106" fmla="*/ 1 w 1"/>
                <a:gd name="T107" fmla="*/ 852 h 921"/>
                <a:gd name="T108" fmla="*/ 1 w 1"/>
                <a:gd name="T109" fmla="*/ 860 h 921"/>
                <a:gd name="T110" fmla="*/ 0 w 1"/>
                <a:gd name="T111" fmla="*/ 881 h 921"/>
                <a:gd name="T112" fmla="*/ 1 w 1"/>
                <a:gd name="T113" fmla="*/ 899 h 921"/>
                <a:gd name="T114" fmla="*/ 0 w 1"/>
                <a:gd name="T115" fmla="*/ 909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" h="921">
                  <a:moveTo>
                    <a:pt x="1" y="0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close/>
                  <a:moveTo>
                    <a:pt x="1" y="10"/>
                  </a:moveTo>
                  <a:lnTo>
                    <a:pt x="1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1" y="10"/>
                  </a:lnTo>
                  <a:close/>
                  <a:moveTo>
                    <a:pt x="1" y="20"/>
                  </a:move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close/>
                  <a:moveTo>
                    <a:pt x="1" y="30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" y="30"/>
                  </a:lnTo>
                  <a:close/>
                  <a:moveTo>
                    <a:pt x="1" y="40"/>
                  </a:moveTo>
                  <a:lnTo>
                    <a:pt x="1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40"/>
                  </a:lnTo>
                  <a:close/>
                  <a:moveTo>
                    <a:pt x="1" y="50"/>
                  </a:moveTo>
                  <a:lnTo>
                    <a:pt x="1" y="52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50"/>
                  </a:lnTo>
                  <a:close/>
                  <a:moveTo>
                    <a:pt x="1" y="60"/>
                  </a:moveTo>
                  <a:lnTo>
                    <a:pt x="1" y="62"/>
                  </a:lnTo>
                  <a:lnTo>
                    <a:pt x="0" y="62"/>
                  </a:lnTo>
                  <a:lnTo>
                    <a:pt x="0" y="60"/>
                  </a:lnTo>
                  <a:lnTo>
                    <a:pt x="1" y="60"/>
                  </a:lnTo>
                  <a:close/>
                  <a:moveTo>
                    <a:pt x="1" y="69"/>
                  </a:moveTo>
                  <a:lnTo>
                    <a:pt x="1" y="71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1" y="69"/>
                  </a:lnTo>
                  <a:close/>
                  <a:moveTo>
                    <a:pt x="1" y="79"/>
                  </a:moveTo>
                  <a:lnTo>
                    <a:pt x="1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1" y="79"/>
                  </a:lnTo>
                  <a:close/>
                  <a:moveTo>
                    <a:pt x="1" y="89"/>
                  </a:moveTo>
                  <a:lnTo>
                    <a:pt x="1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1" y="89"/>
                  </a:lnTo>
                  <a:close/>
                  <a:moveTo>
                    <a:pt x="1" y="99"/>
                  </a:moveTo>
                  <a:lnTo>
                    <a:pt x="1" y="101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1" y="99"/>
                  </a:lnTo>
                  <a:close/>
                  <a:moveTo>
                    <a:pt x="1" y="109"/>
                  </a:moveTo>
                  <a:lnTo>
                    <a:pt x="1" y="111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1" y="109"/>
                  </a:lnTo>
                  <a:close/>
                  <a:moveTo>
                    <a:pt x="1" y="119"/>
                  </a:moveTo>
                  <a:lnTo>
                    <a:pt x="1" y="121"/>
                  </a:lnTo>
                  <a:lnTo>
                    <a:pt x="0" y="121"/>
                  </a:lnTo>
                  <a:lnTo>
                    <a:pt x="0" y="119"/>
                  </a:lnTo>
                  <a:lnTo>
                    <a:pt x="1" y="119"/>
                  </a:lnTo>
                  <a:close/>
                  <a:moveTo>
                    <a:pt x="1" y="129"/>
                  </a:moveTo>
                  <a:lnTo>
                    <a:pt x="1" y="131"/>
                  </a:lnTo>
                  <a:lnTo>
                    <a:pt x="0" y="131"/>
                  </a:lnTo>
                  <a:lnTo>
                    <a:pt x="0" y="129"/>
                  </a:lnTo>
                  <a:lnTo>
                    <a:pt x="1" y="129"/>
                  </a:lnTo>
                  <a:close/>
                  <a:moveTo>
                    <a:pt x="1" y="139"/>
                  </a:moveTo>
                  <a:lnTo>
                    <a:pt x="1" y="141"/>
                  </a:lnTo>
                  <a:lnTo>
                    <a:pt x="0" y="141"/>
                  </a:lnTo>
                  <a:lnTo>
                    <a:pt x="0" y="139"/>
                  </a:lnTo>
                  <a:lnTo>
                    <a:pt x="1" y="139"/>
                  </a:lnTo>
                  <a:close/>
                  <a:moveTo>
                    <a:pt x="1" y="148"/>
                  </a:moveTo>
                  <a:lnTo>
                    <a:pt x="1" y="150"/>
                  </a:lnTo>
                  <a:lnTo>
                    <a:pt x="0" y="150"/>
                  </a:lnTo>
                  <a:lnTo>
                    <a:pt x="0" y="148"/>
                  </a:lnTo>
                  <a:lnTo>
                    <a:pt x="1" y="148"/>
                  </a:lnTo>
                  <a:close/>
                  <a:moveTo>
                    <a:pt x="1" y="158"/>
                  </a:moveTo>
                  <a:lnTo>
                    <a:pt x="1" y="160"/>
                  </a:lnTo>
                  <a:lnTo>
                    <a:pt x="0" y="160"/>
                  </a:lnTo>
                  <a:lnTo>
                    <a:pt x="0" y="158"/>
                  </a:lnTo>
                  <a:lnTo>
                    <a:pt x="1" y="158"/>
                  </a:lnTo>
                  <a:close/>
                  <a:moveTo>
                    <a:pt x="1" y="168"/>
                  </a:moveTo>
                  <a:lnTo>
                    <a:pt x="1" y="170"/>
                  </a:lnTo>
                  <a:lnTo>
                    <a:pt x="0" y="170"/>
                  </a:lnTo>
                  <a:lnTo>
                    <a:pt x="0" y="168"/>
                  </a:lnTo>
                  <a:lnTo>
                    <a:pt x="1" y="168"/>
                  </a:lnTo>
                  <a:close/>
                  <a:moveTo>
                    <a:pt x="1" y="178"/>
                  </a:moveTo>
                  <a:lnTo>
                    <a:pt x="1" y="180"/>
                  </a:lnTo>
                  <a:lnTo>
                    <a:pt x="0" y="180"/>
                  </a:lnTo>
                  <a:lnTo>
                    <a:pt x="0" y="178"/>
                  </a:lnTo>
                  <a:lnTo>
                    <a:pt x="1" y="178"/>
                  </a:lnTo>
                  <a:close/>
                  <a:moveTo>
                    <a:pt x="1" y="188"/>
                  </a:moveTo>
                  <a:lnTo>
                    <a:pt x="1" y="190"/>
                  </a:lnTo>
                  <a:lnTo>
                    <a:pt x="0" y="190"/>
                  </a:lnTo>
                  <a:lnTo>
                    <a:pt x="0" y="188"/>
                  </a:lnTo>
                  <a:lnTo>
                    <a:pt x="1" y="188"/>
                  </a:lnTo>
                  <a:close/>
                  <a:moveTo>
                    <a:pt x="1" y="198"/>
                  </a:moveTo>
                  <a:lnTo>
                    <a:pt x="1" y="200"/>
                  </a:lnTo>
                  <a:lnTo>
                    <a:pt x="0" y="200"/>
                  </a:lnTo>
                  <a:lnTo>
                    <a:pt x="0" y="198"/>
                  </a:lnTo>
                  <a:lnTo>
                    <a:pt x="1" y="198"/>
                  </a:lnTo>
                  <a:close/>
                  <a:moveTo>
                    <a:pt x="1" y="208"/>
                  </a:moveTo>
                  <a:lnTo>
                    <a:pt x="1" y="210"/>
                  </a:lnTo>
                  <a:lnTo>
                    <a:pt x="0" y="210"/>
                  </a:lnTo>
                  <a:lnTo>
                    <a:pt x="0" y="208"/>
                  </a:lnTo>
                  <a:lnTo>
                    <a:pt x="1" y="208"/>
                  </a:lnTo>
                  <a:close/>
                  <a:moveTo>
                    <a:pt x="1" y="218"/>
                  </a:moveTo>
                  <a:lnTo>
                    <a:pt x="1" y="220"/>
                  </a:lnTo>
                  <a:lnTo>
                    <a:pt x="0" y="220"/>
                  </a:lnTo>
                  <a:lnTo>
                    <a:pt x="0" y="218"/>
                  </a:lnTo>
                  <a:lnTo>
                    <a:pt x="1" y="218"/>
                  </a:lnTo>
                  <a:close/>
                  <a:moveTo>
                    <a:pt x="1" y="227"/>
                  </a:moveTo>
                  <a:lnTo>
                    <a:pt x="1" y="229"/>
                  </a:lnTo>
                  <a:lnTo>
                    <a:pt x="0" y="229"/>
                  </a:lnTo>
                  <a:lnTo>
                    <a:pt x="0" y="227"/>
                  </a:lnTo>
                  <a:lnTo>
                    <a:pt x="1" y="227"/>
                  </a:lnTo>
                  <a:close/>
                  <a:moveTo>
                    <a:pt x="1" y="237"/>
                  </a:moveTo>
                  <a:lnTo>
                    <a:pt x="1" y="239"/>
                  </a:lnTo>
                  <a:lnTo>
                    <a:pt x="0" y="239"/>
                  </a:lnTo>
                  <a:lnTo>
                    <a:pt x="0" y="237"/>
                  </a:lnTo>
                  <a:lnTo>
                    <a:pt x="1" y="237"/>
                  </a:lnTo>
                  <a:close/>
                  <a:moveTo>
                    <a:pt x="1" y="247"/>
                  </a:moveTo>
                  <a:lnTo>
                    <a:pt x="1" y="249"/>
                  </a:lnTo>
                  <a:lnTo>
                    <a:pt x="0" y="249"/>
                  </a:lnTo>
                  <a:lnTo>
                    <a:pt x="0" y="247"/>
                  </a:lnTo>
                  <a:lnTo>
                    <a:pt x="1" y="247"/>
                  </a:lnTo>
                  <a:close/>
                  <a:moveTo>
                    <a:pt x="1" y="257"/>
                  </a:moveTo>
                  <a:lnTo>
                    <a:pt x="1" y="259"/>
                  </a:lnTo>
                  <a:lnTo>
                    <a:pt x="0" y="259"/>
                  </a:lnTo>
                  <a:lnTo>
                    <a:pt x="0" y="257"/>
                  </a:lnTo>
                  <a:lnTo>
                    <a:pt x="1" y="257"/>
                  </a:lnTo>
                  <a:close/>
                  <a:moveTo>
                    <a:pt x="1" y="267"/>
                  </a:moveTo>
                  <a:lnTo>
                    <a:pt x="1" y="269"/>
                  </a:lnTo>
                  <a:lnTo>
                    <a:pt x="0" y="269"/>
                  </a:lnTo>
                  <a:lnTo>
                    <a:pt x="0" y="267"/>
                  </a:lnTo>
                  <a:lnTo>
                    <a:pt x="1" y="267"/>
                  </a:lnTo>
                  <a:close/>
                  <a:moveTo>
                    <a:pt x="1" y="277"/>
                  </a:moveTo>
                  <a:lnTo>
                    <a:pt x="1" y="279"/>
                  </a:lnTo>
                  <a:lnTo>
                    <a:pt x="0" y="279"/>
                  </a:lnTo>
                  <a:lnTo>
                    <a:pt x="0" y="277"/>
                  </a:lnTo>
                  <a:lnTo>
                    <a:pt x="1" y="277"/>
                  </a:lnTo>
                  <a:close/>
                  <a:moveTo>
                    <a:pt x="1" y="287"/>
                  </a:moveTo>
                  <a:lnTo>
                    <a:pt x="1" y="289"/>
                  </a:lnTo>
                  <a:lnTo>
                    <a:pt x="0" y="289"/>
                  </a:lnTo>
                  <a:lnTo>
                    <a:pt x="0" y="287"/>
                  </a:lnTo>
                  <a:lnTo>
                    <a:pt x="1" y="287"/>
                  </a:lnTo>
                  <a:close/>
                  <a:moveTo>
                    <a:pt x="1" y="297"/>
                  </a:moveTo>
                  <a:lnTo>
                    <a:pt x="1" y="299"/>
                  </a:lnTo>
                  <a:lnTo>
                    <a:pt x="0" y="299"/>
                  </a:lnTo>
                  <a:lnTo>
                    <a:pt x="0" y="297"/>
                  </a:lnTo>
                  <a:lnTo>
                    <a:pt x="1" y="297"/>
                  </a:lnTo>
                  <a:close/>
                  <a:moveTo>
                    <a:pt x="1" y="306"/>
                  </a:moveTo>
                  <a:lnTo>
                    <a:pt x="1" y="308"/>
                  </a:lnTo>
                  <a:lnTo>
                    <a:pt x="0" y="308"/>
                  </a:lnTo>
                  <a:lnTo>
                    <a:pt x="0" y="306"/>
                  </a:lnTo>
                  <a:lnTo>
                    <a:pt x="1" y="306"/>
                  </a:lnTo>
                  <a:close/>
                  <a:moveTo>
                    <a:pt x="1" y="316"/>
                  </a:moveTo>
                  <a:lnTo>
                    <a:pt x="1" y="318"/>
                  </a:lnTo>
                  <a:lnTo>
                    <a:pt x="0" y="318"/>
                  </a:lnTo>
                  <a:lnTo>
                    <a:pt x="0" y="316"/>
                  </a:lnTo>
                  <a:lnTo>
                    <a:pt x="1" y="316"/>
                  </a:lnTo>
                  <a:close/>
                  <a:moveTo>
                    <a:pt x="1" y="326"/>
                  </a:moveTo>
                  <a:lnTo>
                    <a:pt x="1" y="328"/>
                  </a:lnTo>
                  <a:lnTo>
                    <a:pt x="0" y="328"/>
                  </a:lnTo>
                  <a:lnTo>
                    <a:pt x="0" y="326"/>
                  </a:lnTo>
                  <a:lnTo>
                    <a:pt x="1" y="326"/>
                  </a:lnTo>
                  <a:close/>
                  <a:moveTo>
                    <a:pt x="1" y="336"/>
                  </a:moveTo>
                  <a:lnTo>
                    <a:pt x="1" y="338"/>
                  </a:lnTo>
                  <a:lnTo>
                    <a:pt x="0" y="338"/>
                  </a:lnTo>
                  <a:lnTo>
                    <a:pt x="0" y="336"/>
                  </a:lnTo>
                  <a:lnTo>
                    <a:pt x="1" y="336"/>
                  </a:lnTo>
                  <a:close/>
                  <a:moveTo>
                    <a:pt x="1" y="346"/>
                  </a:moveTo>
                  <a:lnTo>
                    <a:pt x="1" y="348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1" y="346"/>
                  </a:lnTo>
                  <a:close/>
                  <a:moveTo>
                    <a:pt x="1" y="356"/>
                  </a:moveTo>
                  <a:lnTo>
                    <a:pt x="1" y="358"/>
                  </a:lnTo>
                  <a:lnTo>
                    <a:pt x="0" y="358"/>
                  </a:lnTo>
                  <a:lnTo>
                    <a:pt x="0" y="356"/>
                  </a:lnTo>
                  <a:lnTo>
                    <a:pt x="1" y="356"/>
                  </a:lnTo>
                  <a:close/>
                  <a:moveTo>
                    <a:pt x="1" y="366"/>
                  </a:moveTo>
                  <a:lnTo>
                    <a:pt x="1" y="368"/>
                  </a:lnTo>
                  <a:lnTo>
                    <a:pt x="0" y="368"/>
                  </a:lnTo>
                  <a:lnTo>
                    <a:pt x="0" y="366"/>
                  </a:lnTo>
                  <a:lnTo>
                    <a:pt x="1" y="366"/>
                  </a:lnTo>
                  <a:close/>
                  <a:moveTo>
                    <a:pt x="1" y="376"/>
                  </a:moveTo>
                  <a:lnTo>
                    <a:pt x="1" y="378"/>
                  </a:lnTo>
                  <a:lnTo>
                    <a:pt x="0" y="378"/>
                  </a:lnTo>
                  <a:lnTo>
                    <a:pt x="0" y="376"/>
                  </a:lnTo>
                  <a:lnTo>
                    <a:pt x="1" y="376"/>
                  </a:lnTo>
                  <a:close/>
                  <a:moveTo>
                    <a:pt x="1" y="385"/>
                  </a:moveTo>
                  <a:lnTo>
                    <a:pt x="1" y="387"/>
                  </a:lnTo>
                  <a:lnTo>
                    <a:pt x="0" y="387"/>
                  </a:lnTo>
                  <a:lnTo>
                    <a:pt x="0" y="385"/>
                  </a:lnTo>
                  <a:lnTo>
                    <a:pt x="1" y="385"/>
                  </a:lnTo>
                  <a:close/>
                  <a:moveTo>
                    <a:pt x="1" y="395"/>
                  </a:moveTo>
                  <a:lnTo>
                    <a:pt x="1" y="397"/>
                  </a:lnTo>
                  <a:lnTo>
                    <a:pt x="0" y="397"/>
                  </a:lnTo>
                  <a:lnTo>
                    <a:pt x="0" y="395"/>
                  </a:lnTo>
                  <a:lnTo>
                    <a:pt x="1" y="395"/>
                  </a:lnTo>
                  <a:close/>
                  <a:moveTo>
                    <a:pt x="1" y="405"/>
                  </a:moveTo>
                  <a:lnTo>
                    <a:pt x="1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1" y="405"/>
                  </a:lnTo>
                  <a:close/>
                  <a:moveTo>
                    <a:pt x="1" y="415"/>
                  </a:moveTo>
                  <a:lnTo>
                    <a:pt x="1" y="417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1" y="415"/>
                  </a:lnTo>
                  <a:close/>
                  <a:moveTo>
                    <a:pt x="1" y="425"/>
                  </a:moveTo>
                  <a:lnTo>
                    <a:pt x="1" y="427"/>
                  </a:lnTo>
                  <a:lnTo>
                    <a:pt x="0" y="427"/>
                  </a:lnTo>
                  <a:lnTo>
                    <a:pt x="0" y="425"/>
                  </a:lnTo>
                  <a:lnTo>
                    <a:pt x="1" y="425"/>
                  </a:lnTo>
                  <a:close/>
                  <a:moveTo>
                    <a:pt x="1" y="435"/>
                  </a:moveTo>
                  <a:lnTo>
                    <a:pt x="1" y="437"/>
                  </a:lnTo>
                  <a:lnTo>
                    <a:pt x="0" y="437"/>
                  </a:lnTo>
                  <a:lnTo>
                    <a:pt x="0" y="435"/>
                  </a:lnTo>
                  <a:lnTo>
                    <a:pt x="1" y="435"/>
                  </a:lnTo>
                  <a:close/>
                  <a:moveTo>
                    <a:pt x="1" y="445"/>
                  </a:moveTo>
                  <a:lnTo>
                    <a:pt x="1" y="447"/>
                  </a:lnTo>
                  <a:lnTo>
                    <a:pt x="0" y="447"/>
                  </a:lnTo>
                  <a:lnTo>
                    <a:pt x="0" y="445"/>
                  </a:lnTo>
                  <a:lnTo>
                    <a:pt x="1" y="445"/>
                  </a:lnTo>
                  <a:close/>
                  <a:moveTo>
                    <a:pt x="1" y="455"/>
                  </a:moveTo>
                  <a:lnTo>
                    <a:pt x="1" y="457"/>
                  </a:lnTo>
                  <a:lnTo>
                    <a:pt x="0" y="457"/>
                  </a:lnTo>
                  <a:lnTo>
                    <a:pt x="0" y="455"/>
                  </a:lnTo>
                  <a:lnTo>
                    <a:pt x="1" y="455"/>
                  </a:lnTo>
                  <a:close/>
                  <a:moveTo>
                    <a:pt x="1" y="464"/>
                  </a:moveTo>
                  <a:lnTo>
                    <a:pt x="1" y="466"/>
                  </a:lnTo>
                  <a:lnTo>
                    <a:pt x="0" y="466"/>
                  </a:lnTo>
                  <a:lnTo>
                    <a:pt x="0" y="464"/>
                  </a:lnTo>
                  <a:lnTo>
                    <a:pt x="1" y="464"/>
                  </a:lnTo>
                  <a:close/>
                  <a:moveTo>
                    <a:pt x="1" y="474"/>
                  </a:moveTo>
                  <a:lnTo>
                    <a:pt x="1" y="476"/>
                  </a:lnTo>
                  <a:lnTo>
                    <a:pt x="0" y="476"/>
                  </a:lnTo>
                  <a:lnTo>
                    <a:pt x="0" y="474"/>
                  </a:lnTo>
                  <a:lnTo>
                    <a:pt x="1" y="474"/>
                  </a:lnTo>
                  <a:close/>
                  <a:moveTo>
                    <a:pt x="1" y="484"/>
                  </a:moveTo>
                  <a:lnTo>
                    <a:pt x="1" y="486"/>
                  </a:lnTo>
                  <a:lnTo>
                    <a:pt x="0" y="486"/>
                  </a:lnTo>
                  <a:lnTo>
                    <a:pt x="0" y="484"/>
                  </a:lnTo>
                  <a:lnTo>
                    <a:pt x="1" y="484"/>
                  </a:lnTo>
                  <a:close/>
                  <a:moveTo>
                    <a:pt x="1" y="494"/>
                  </a:moveTo>
                  <a:lnTo>
                    <a:pt x="1" y="496"/>
                  </a:lnTo>
                  <a:lnTo>
                    <a:pt x="0" y="496"/>
                  </a:lnTo>
                  <a:lnTo>
                    <a:pt x="0" y="494"/>
                  </a:lnTo>
                  <a:lnTo>
                    <a:pt x="1" y="494"/>
                  </a:lnTo>
                  <a:close/>
                  <a:moveTo>
                    <a:pt x="1" y="504"/>
                  </a:moveTo>
                  <a:lnTo>
                    <a:pt x="1" y="506"/>
                  </a:lnTo>
                  <a:lnTo>
                    <a:pt x="0" y="506"/>
                  </a:lnTo>
                  <a:lnTo>
                    <a:pt x="0" y="504"/>
                  </a:lnTo>
                  <a:lnTo>
                    <a:pt x="1" y="504"/>
                  </a:lnTo>
                  <a:close/>
                  <a:moveTo>
                    <a:pt x="1" y="514"/>
                  </a:moveTo>
                  <a:lnTo>
                    <a:pt x="1" y="516"/>
                  </a:lnTo>
                  <a:lnTo>
                    <a:pt x="0" y="516"/>
                  </a:lnTo>
                  <a:lnTo>
                    <a:pt x="0" y="514"/>
                  </a:lnTo>
                  <a:lnTo>
                    <a:pt x="1" y="514"/>
                  </a:lnTo>
                  <a:close/>
                  <a:moveTo>
                    <a:pt x="1" y="524"/>
                  </a:moveTo>
                  <a:lnTo>
                    <a:pt x="1" y="526"/>
                  </a:lnTo>
                  <a:lnTo>
                    <a:pt x="0" y="526"/>
                  </a:lnTo>
                  <a:lnTo>
                    <a:pt x="0" y="524"/>
                  </a:lnTo>
                  <a:lnTo>
                    <a:pt x="1" y="524"/>
                  </a:lnTo>
                  <a:close/>
                  <a:moveTo>
                    <a:pt x="1" y="534"/>
                  </a:moveTo>
                  <a:lnTo>
                    <a:pt x="1" y="536"/>
                  </a:lnTo>
                  <a:lnTo>
                    <a:pt x="0" y="536"/>
                  </a:lnTo>
                  <a:lnTo>
                    <a:pt x="0" y="534"/>
                  </a:lnTo>
                  <a:lnTo>
                    <a:pt x="1" y="534"/>
                  </a:lnTo>
                  <a:close/>
                  <a:moveTo>
                    <a:pt x="1" y="543"/>
                  </a:moveTo>
                  <a:lnTo>
                    <a:pt x="1" y="545"/>
                  </a:lnTo>
                  <a:lnTo>
                    <a:pt x="0" y="545"/>
                  </a:lnTo>
                  <a:lnTo>
                    <a:pt x="0" y="543"/>
                  </a:lnTo>
                  <a:lnTo>
                    <a:pt x="1" y="543"/>
                  </a:lnTo>
                  <a:close/>
                  <a:moveTo>
                    <a:pt x="1" y="553"/>
                  </a:moveTo>
                  <a:lnTo>
                    <a:pt x="1" y="555"/>
                  </a:lnTo>
                  <a:lnTo>
                    <a:pt x="0" y="555"/>
                  </a:lnTo>
                  <a:lnTo>
                    <a:pt x="0" y="553"/>
                  </a:lnTo>
                  <a:lnTo>
                    <a:pt x="1" y="553"/>
                  </a:lnTo>
                  <a:close/>
                  <a:moveTo>
                    <a:pt x="1" y="563"/>
                  </a:moveTo>
                  <a:lnTo>
                    <a:pt x="1" y="565"/>
                  </a:lnTo>
                  <a:lnTo>
                    <a:pt x="0" y="565"/>
                  </a:lnTo>
                  <a:lnTo>
                    <a:pt x="0" y="563"/>
                  </a:lnTo>
                  <a:lnTo>
                    <a:pt x="1" y="563"/>
                  </a:lnTo>
                  <a:close/>
                  <a:moveTo>
                    <a:pt x="1" y="573"/>
                  </a:moveTo>
                  <a:lnTo>
                    <a:pt x="1" y="575"/>
                  </a:lnTo>
                  <a:lnTo>
                    <a:pt x="0" y="575"/>
                  </a:lnTo>
                  <a:lnTo>
                    <a:pt x="0" y="573"/>
                  </a:lnTo>
                  <a:lnTo>
                    <a:pt x="1" y="573"/>
                  </a:lnTo>
                  <a:close/>
                  <a:moveTo>
                    <a:pt x="1" y="583"/>
                  </a:moveTo>
                  <a:lnTo>
                    <a:pt x="1" y="585"/>
                  </a:lnTo>
                  <a:lnTo>
                    <a:pt x="0" y="585"/>
                  </a:lnTo>
                  <a:lnTo>
                    <a:pt x="0" y="583"/>
                  </a:lnTo>
                  <a:lnTo>
                    <a:pt x="1" y="583"/>
                  </a:lnTo>
                  <a:close/>
                  <a:moveTo>
                    <a:pt x="1" y="593"/>
                  </a:moveTo>
                  <a:lnTo>
                    <a:pt x="1" y="595"/>
                  </a:lnTo>
                  <a:lnTo>
                    <a:pt x="0" y="595"/>
                  </a:lnTo>
                  <a:lnTo>
                    <a:pt x="0" y="593"/>
                  </a:lnTo>
                  <a:lnTo>
                    <a:pt x="1" y="593"/>
                  </a:lnTo>
                  <a:close/>
                  <a:moveTo>
                    <a:pt x="1" y="603"/>
                  </a:moveTo>
                  <a:lnTo>
                    <a:pt x="1" y="605"/>
                  </a:lnTo>
                  <a:lnTo>
                    <a:pt x="0" y="605"/>
                  </a:lnTo>
                  <a:lnTo>
                    <a:pt x="0" y="603"/>
                  </a:lnTo>
                  <a:lnTo>
                    <a:pt x="1" y="603"/>
                  </a:lnTo>
                  <a:close/>
                  <a:moveTo>
                    <a:pt x="1" y="613"/>
                  </a:moveTo>
                  <a:lnTo>
                    <a:pt x="1" y="615"/>
                  </a:lnTo>
                  <a:lnTo>
                    <a:pt x="0" y="615"/>
                  </a:lnTo>
                  <a:lnTo>
                    <a:pt x="0" y="613"/>
                  </a:lnTo>
                  <a:lnTo>
                    <a:pt x="1" y="613"/>
                  </a:lnTo>
                  <a:close/>
                  <a:moveTo>
                    <a:pt x="1" y="623"/>
                  </a:moveTo>
                  <a:lnTo>
                    <a:pt x="1" y="624"/>
                  </a:lnTo>
                  <a:lnTo>
                    <a:pt x="0" y="624"/>
                  </a:lnTo>
                  <a:lnTo>
                    <a:pt x="0" y="623"/>
                  </a:lnTo>
                  <a:lnTo>
                    <a:pt x="1" y="623"/>
                  </a:lnTo>
                  <a:close/>
                  <a:moveTo>
                    <a:pt x="1" y="632"/>
                  </a:moveTo>
                  <a:lnTo>
                    <a:pt x="1" y="634"/>
                  </a:lnTo>
                  <a:lnTo>
                    <a:pt x="0" y="634"/>
                  </a:lnTo>
                  <a:lnTo>
                    <a:pt x="0" y="632"/>
                  </a:lnTo>
                  <a:lnTo>
                    <a:pt x="1" y="632"/>
                  </a:lnTo>
                  <a:close/>
                  <a:moveTo>
                    <a:pt x="1" y="642"/>
                  </a:moveTo>
                  <a:lnTo>
                    <a:pt x="1" y="644"/>
                  </a:lnTo>
                  <a:lnTo>
                    <a:pt x="0" y="644"/>
                  </a:lnTo>
                  <a:lnTo>
                    <a:pt x="0" y="642"/>
                  </a:lnTo>
                  <a:lnTo>
                    <a:pt x="1" y="642"/>
                  </a:lnTo>
                  <a:close/>
                  <a:moveTo>
                    <a:pt x="1" y="652"/>
                  </a:moveTo>
                  <a:lnTo>
                    <a:pt x="1" y="654"/>
                  </a:lnTo>
                  <a:lnTo>
                    <a:pt x="0" y="654"/>
                  </a:lnTo>
                  <a:lnTo>
                    <a:pt x="0" y="652"/>
                  </a:lnTo>
                  <a:lnTo>
                    <a:pt x="1" y="652"/>
                  </a:lnTo>
                  <a:close/>
                  <a:moveTo>
                    <a:pt x="1" y="662"/>
                  </a:moveTo>
                  <a:lnTo>
                    <a:pt x="1" y="664"/>
                  </a:lnTo>
                  <a:lnTo>
                    <a:pt x="0" y="664"/>
                  </a:lnTo>
                  <a:lnTo>
                    <a:pt x="0" y="662"/>
                  </a:lnTo>
                  <a:lnTo>
                    <a:pt x="1" y="662"/>
                  </a:lnTo>
                  <a:close/>
                  <a:moveTo>
                    <a:pt x="1" y="672"/>
                  </a:moveTo>
                  <a:lnTo>
                    <a:pt x="1" y="674"/>
                  </a:lnTo>
                  <a:lnTo>
                    <a:pt x="0" y="674"/>
                  </a:lnTo>
                  <a:lnTo>
                    <a:pt x="0" y="672"/>
                  </a:lnTo>
                  <a:lnTo>
                    <a:pt x="1" y="672"/>
                  </a:lnTo>
                  <a:close/>
                  <a:moveTo>
                    <a:pt x="1" y="682"/>
                  </a:moveTo>
                  <a:lnTo>
                    <a:pt x="1" y="684"/>
                  </a:lnTo>
                  <a:lnTo>
                    <a:pt x="0" y="684"/>
                  </a:lnTo>
                  <a:lnTo>
                    <a:pt x="0" y="682"/>
                  </a:lnTo>
                  <a:lnTo>
                    <a:pt x="1" y="682"/>
                  </a:lnTo>
                  <a:close/>
                  <a:moveTo>
                    <a:pt x="1" y="692"/>
                  </a:moveTo>
                  <a:lnTo>
                    <a:pt x="1" y="694"/>
                  </a:lnTo>
                  <a:lnTo>
                    <a:pt x="0" y="694"/>
                  </a:lnTo>
                  <a:lnTo>
                    <a:pt x="0" y="692"/>
                  </a:lnTo>
                  <a:lnTo>
                    <a:pt x="1" y="692"/>
                  </a:lnTo>
                  <a:close/>
                  <a:moveTo>
                    <a:pt x="1" y="702"/>
                  </a:moveTo>
                  <a:lnTo>
                    <a:pt x="1" y="703"/>
                  </a:lnTo>
                  <a:lnTo>
                    <a:pt x="0" y="703"/>
                  </a:lnTo>
                  <a:lnTo>
                    <a:pt x="0" y="702"/>
                  </a:lnTo>
                  <a:lnTo>
                    <a:pt x="1" y="702"/>
                  </a:lnTo>
                  <a:close/>
                  <a:moveTo>
                    <a:pt x="1" y="711"/>
                  </a:moveTo>
                  <a:lnTo>
                    <a:pt x="1" y="713"/>
                  </a:lnTo>
                  <a:lnTo>
                    <a:pt x="0" y="713"/>
                  </a:lnTo>
                  <a:lnTo>
                    <a:pt x="0" y="711"/>
                  </a:lnTo>
                  <a:lnTo>
                    <a:pt x="1" y="711"/>
                  </a:lnTo>
                  <a:close/>
                  <a:moveTo>
                    <a:pt x="1" y="721"/>
                  </a:moveTo>
                  <a:lnTo>
                    <a:pt x="1" y="723"/>
                  </a:lnTo>
                  <a:lnTo>
                    <a:pt x="0" y="723"/>
                  </a:lnTo>
                  <a:lnTo>
                    <a:pt x="0" y="721"/>
                  </a:lnTo>
                  <a:lnTo>
                    <a:pt x="1" y="721"/>
                  </a:lnTo>
                  <a:close/>
                  <a:moveTo>
                    <a:pt x="1" y="731"/>
                  </a:moveTo>
                  <a:lnTo>
                    <a:pt x="1" y="733"/>
                  </a:lnTo>
                  <a:lnTo>
                    <a:pt x="0" y="733"/>
                  </a:lnTo>
                  <a:lnTo>
                    <a:pt x="0" y="731"/>
                  </a:lnTo>
                  <a:lnTo>
                    <a:pt x="1" y="731"/>
                  </a:lnTo>
                  <a:close/>
                  <a:moveTo>
                    <a:pt x="1" y="741"/>
                  </a:moveTo>
                  <a:lnTo>
                    <a:pt x="1" y="743"/>
                  </a:lnTo>
                  <a:lnTo>
                    <a:pt x="0" y="743"/>
                  </a:lnTo>
                  <a:lnTo>
                    <a:pt x="0" y="741"/>
                  </a:lnTo>
                  <a:lnTo>
                    <a:pt x="1" y="741"/>
                  </a:lnTo>
                  <a:close/>
                  <a:moveTo>
                    <a:pt x="1" y="751"/>
                  </a:moveTo>
                  <a:lnTo>
                    <a:pt x="1" y="753"/>
                  </a:lnTo>
                  <a:lnTo>
                    <a:pt x="0" y="753"/>
                  </a:lnTo>
                  <a:lnTo>
                    <a:pt x="0" y="751"/>
                  </a:lnTo>
                  <a:lnTo>
                    <a:pt x="1" y="751"/>
                  </a:lnTo>
                  <a:close/>
                  <a:moveTo>
                    <a:pt x="1" y="761"/>
                  </a:moveTo>
                  <a:lnTo>
                    <a:pt x="1" y="763"/>
                  </a:lnTo>
                  <a:lnTo>
                    <a:pt x="0" y="763"/>
                  </a:lnTo>
                  <a:lnTo>
                    <a:pt x="0" y="761"/>
                  </a:lnTo>
                  <a:lnTo>
                    <a:pt x="1" y="761"/>
                  </a:lnTo>
                  <a:close/>
                  <a:moveTo>
                    <a:pt x="1" y="771"/>
                  </a:moveTo>
                  <a:lnTo>
                    <a:pt x="1" y="773"/>
                  </a:lnTo>
                  <a:lnTo>
                    <a:pt x="0" y="773"/>
                  </a:lnTo>
                  <a:lnTo>
                    <a:pt x="0" y="771"/>
                  </a:lnTo>
                  <a:lnTo>
                    <a:pt x="1" y="771"/>
                  </a:lnTo>
                  <a:close/>
                  <a:moveTo>
                    <a:pt x="1" y="781"/>
                  </a:moveTo>
                  <a:lnTo>
                    <a:pt x="1" y="783"/>
                  </a:lnTo>
                  <a:lnTo>
                    <a:pt x="0" y="783"/>
                  </a:lnTo>
                  <a:lnTo>
                    <a:pt x="0" y="781"/>
                  </a:lnTo>
                  <a:lnTo>
                    <a:pt x="1" y="781"/>
                  </a:lnTo>
                  <a:close/>
                  <a:moveTo>
                    <a:pt x="1" y="790"/>
                  </a:moveTo>
                  <a:lnTo>
                    <a:pt x="1" y="792"/>
                  </a:lnTo>
                  <a:lnTo>
                    <a:pt x="0" y="792"/>
                  </a:lnTo>
                  <a:lnTo>
                    <a:pt x="0" y="790"/>
                  </a:lnTo>
                  <a:lnTo>
                    <a:pt x="1" y="790"/>
                  </a:lnTo>
                  <a:close/>
                  <a:moveTo>
                    <a:pt x="1" y="800"/>
                  </a:moveTo>
                  <a:lnTo>
                    <a:pt x="1" y="802"/>
                  </a:lnTo>
                  <a:lnTo>
                    <a:pt x="0" y="802"/>
                  </a:lnTo>
                  <a:lnTo>
                    <a:pt x="0" y="800"/>
                  </a:lnTo>
                  <a:lnTo>
                    <a:pt x="1" y="800"/>
                  </a:lnTo>
                  <a:close/>
                  <a:moveTo>
                    <a:pt x="1" y="810"/>
                  </a:moveTo>
                  <a:lnTo>
                    <a:pt x="1" y="812"/>
                  </a:lnTo>
                  <a:lnTo>
                    <a:pt x="0" y="812"/>
                  </a:lnTo>
                  <a:lnTo>
                    <a:pt x="0" y="810"/>
                  </a:lnTo>
                  <a:lnTo>
                    <a:pt x="1" y="810"/>
                  </a:lnTo>
                  <a:close/>
                  <a:moveTo>
                    <a:pt x="1" y="820"/>
                  </a:moveTo>
                  <a:lnTo>
                    <a:pt x="1" y="822"/>
                  </a:lnTo>
                  <a:lnTo>
                    <a:pt x="0" y="822"/>
                  </a:lnTo>
                  <a:lnTo>
                    <a:pt x="0" y="820"/>
                  </a:lnTo>
                  <a:lnTo>
                    <a:pt x="1" y="820"/>
                  </a:lnTo>
                  <a:close/>
                  <a:moveTo>
                    <a:pt x="1" y="830"/>
                  </a:moveTo>
                  <a:lnTo>
                    <a:pt x="1" y="832"/>
                  </a:lnTo>
                  <a:lnTo>
                    <a:pt x="0" y="832"/>
                  </a:lnTo>
                  <a:lnTo>
                    <a:pt x="0" y="830"/>
                  </a:lnTo>
                  <a:lnTo>
                    <a:pt x="1" y="830"/>
                  </a:lnTo>
                  <a:close/>
                  <a:moveTo>
                    <a:pt x="1" y="840"/>
                  </a:moveTo>
                  <a:lnTo>
                    <a:pt x="1" y="842"/>
                  </a:lnTo>
                  <a:lnTo>
                    <a:pt x="0" y="842"/>
                  </a:lnTo>
                  <a:lnTo>
                    <a:pt x="0" y="840"/>
                  </a:lnTo>
                  <a:lnTo>
                    <a:pt x="1" y="840"/>
                  </a:lnTo>
                  <a:close/>
                  <a:moveTo>
                    <a:pt x="1" y="850"/>
                  </a:moveTo>
                  <a:lnTo>
                    <a:pt x="1" y="852"/>
                  </a:lnTo>
                  <a:lnTo>
                    <a:pt x="0" y="852"/>
                  </a:lnTo>
                  <a:lnTo>
                    <a:pt x="0" y="850"/>
                  </a:lnTo>
                  <a:lnTo>
                    <a:pt x="1" y="850"/>
                  </a:lnTo>
                  <a:close/>
                  <a:moveTo>
                    <a:pt x="1" y="860"/>
                  </a:moveTo>
                  <a:lnTo>
                    <a:pt x="1" y="862"/>
                  </a:lnTo>
                  <a:lnTo>
                    <a:pt x="0" y="862"/>
                  </a:lnTo>
                  <a:lnTo>
                    <a:pt x="0" y="860"/>
                  </a:lnTo>
                  <a:lnTo>
                    <a:pt x="1" y="860"/>
                  </a:lnTo>
                  <a:close/>
                  <a:moveTo>
                    <a:pt x="1" y="869"/>
                  </a:moveTo>
                  <a:lnTo>
                    <a:pt x="1" y="871"/>
                  </a:lnTo>
                  <a:lnTo>
                    <a:pt x="0" y="871"/>
                  </a:lnTo>
                  <a:lnTo>
                    <a:pt x="0" y="869"/>
                  </a:lnTo>
                  <a:lnTo>
                    <a:pt x="1" y="869"/>
                  </a:lnTo>
                  <a:close/>
                  <a:moveTo>
                    <a:pt x="1" y="879"/>
                  </a:moveTo>
                  <a:lnTo>
                    <a:pt x="1" y="881"/>
                  </a:lnTo>
                  <a:lnTo>
                    <a:pt x="0" y="881"/>
                  </a:lnTo>
                  <a:lnTo>
                    <a:pt x="0" y="879"/>
                  </a:lnTo>
                  <a:lnTo>
                    <a:pt x="1" y="879"/>
                  </a:lnTo>
                  <a:close/>
                  <a:moveTo>
                    <a:pt x="1" y="889"/>
                  </a:moveTo>
                  <a:lnTo>
                    <a:pt x="1" y="891"/>
                  </a:lnTo>
                  <a:lnTo>
                    <a:pt x="0" y="891"/>
                  </a:lnTo>
                  <a:lnTo>
                    <a:pt x="0" y="889"/>
                  </a:lnTo>
                  <a:lnTo>
                    <a:pt x="1" y="889"/>
                  </a:lnTo>
                  <a:close/>
                  <a:moveTo>
                    <a:pt x="1" y="899"/>
                  </a:moveTo>
                  <a:lnTo>
                    <a:pt x="1" y="901"/>
                  </a:lnTo>
                  <a:lnTo>
                    <a:pt x="0" y="901"/>
                  </a:lnTo>
                  <a:lnTo>
                    <a:pt x="0" y="899"/>
                  </a:lnTo>
                  <a:lnTo>
                    <a:pt x="1" y="899"/>
                  </a:lnTo>
                  <a:close/>
                  <a:moveTo>
                    <a:pt x="1" y="909"/>
                  </a:moveTo>
                  <a:lnTo>
                    <a:pt x="1" y="911"/>
                  </a:lnTo>
                  <a:lnTo>
                    <a:pt x="0" y="911"/>
                  </a:lnTo>
                  <a:lnTo>
                    <a:pt x="0" y="909"/>
                  </a:lnTo>
                  <a:lnTo>
                    <a:pt x="1" y="909"/>
                  </a:lnTo>
                  <a:close/>
                  <a:moveTo>
                    <a:pt x="1" y="919"/>
                  </a:moveTo>
                  <a:lnTo>
                    <a:pt x="1" y="921"/>
                  </a:lnTo>
                  <a:lnTo>
                    <a:pt x="0" y="921"/>
                  </a:lnTo>
                  <a:lnTo>
                    <a:pt x="0" y="919"/>
                  </a:lnTo>
                  <a:lnTo>
                    <a:pt x="1" y="919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6080125" y="51149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"/>
            <p:cNvSpPr>
              <a:spLocks noEditPoints="1"/>
            </p:cNvSpPr>
            <p:nvPr/>
          </p:nvSpPr>
          <p:spPr bwMode="auto">
            <a:xfrm>
              <a:off x="6080125" y="49657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/>
            <p:cNvSpPr>
              <a:spLocks noEditPoints="1"/>
            </p:cNvSpPr>
            <p:nvPr/>
          </p:nvSpPr>
          <p:spPr bwMode="auto">
            <a:xfrm>
              <a:off x="6092032" y="4386262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 noEditPoints="1"/>
            </p:cNvSpPr>
            <p:nvPr/>
          </p:nvSpPr>
          <p:spPr bwMode="auto">
            <a:xfrm>
              <a:off x="6083301" y="409575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0"/>
            <p:cNvSpPr>
              <a:spLocks noEditPoints="1"/>
            </p:cNvSpPr>
            <p:nvPr/>
          </p:nvSpPr>
          <p:spPr bwMode="auto">
            <a:xfrm>
              <a:off x="6080125" y="3806825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1"/>
            <p:cNvSpPr>
              <a:spLocks noEditPoints="1"/>
            </p:cNvSpPr>
            <p:nvPr/>
          </p:nvSpPr>
          <p:spPr bwMode="auto">
            <a:xfrm>
              <a:off x="6080125" y="3646488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32"/>
            <p:cNvSpPr>
              <a:spLocks noChangeAspect="1" noChangeArrowheads="1"/>
            </p:cNvSpPr>
            <p:nvPr/>
          </p:nvSpPr>
          <p:spPr bwMode="auto">
            <a:xfrm>
              <a:off x="7277100" y="4654550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7065963" y="4929188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34"/>
            <p:cNvSpPr>
              <a:spLocks noChangeAspect="1" noChangeArrowheads="1"/>
            </p:cNvSpPr>
            <p:nvPr/>
          </p:nvSpPr>
          <p:spPr bwMode="auto">
            <a:xfrm>
              <a:off x="6164263" y="4159249"/>
              <a:ext cx="50800" cy="44452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35"/>
            <p:cNvSpPr>
              <a:spLocks noChangeAspect="1" noChangeArrowheads="1"/>
            </p:cNvSpPr>
            <p:nvPr/>
          </p:nvSpPr>
          <p:spPr bwMode="auto">
            <a:xfrm>
              <a:off x="7480300" y="3762375"/>
              <a:ext cx="50800" cy="50800"/>
            </a:xfrm>
            <a:prstGeom prst="ellipse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6164609" y="423068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Sample 3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6080125" y="3648075"/>
              <a:ext cx="1498600" cy="1468438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Line 41"/>
            <p:cNvSpPr>
              <a:spLocks noChangeShapeType="1"/>
            </p:cNvSpPr>
            <p:nvPr/>
          </p:nvSpPr>
          <p:spPr bwMode="auto">
            <a:xfrm>
              <a:off x="6080125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Rectangle 42"/>
            <p:cNvSpPr>
              <a:spLocks noChangeArrowheads="1"/>
            </p:cNvSpPr>
            <p:nvPr/>
          </p:nvSpPr>
          <p:spPr bwMode="auto">
            <a:xfrm>
              <a:off x="5967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-0.80</a:t>
              </a:r>
              <a:endPara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0" name="Line 43"/>
            <p:cNvSpPr>
              <a:spLocks noChangeShapeType="1"/>
            </p:cNvSpPr>
            <p:nvPr/>
          </p:nvSpPr>
          <p:spPr bwMode="auto">
            <a:xfrm>
              <a:off x="62658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Line 45"/>
            <p:cNvSpPr>
              <a:spLocks noChangeShapeType="1"/>
            </p:cNvSpPr>
            <p:nvPr/>
          </p:nvSpPr>
          <p:spPr bwMode="auto">
            <a:xfrm>
              <a:off x="64500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46"/>
            <p:cNvSpPr>
              <a:spLocks noChangeArrowheads="1"/>
            </p:cNvSpPr>
            <p:nvPr/>
          </p:nvSpPr>
          <p:spPr bwMode="auto">
            <a:xfrm>
              <a:off x="6348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-0.48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4" name="Line 47"/>
            <p:cNvSpPr>
              <a:spLocks noChangeShapeType="1"/>
            </p:cNvSpPr>
            <p:nvPr/>
          </p:nvSpPr>
          <p:spPr bwMode="auto">
            <a:xfrm>
              <a:off x="66341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Line 49"/>
            <p:cNvSpPr>
              <a:spLocks noChangeShapeType="1"/>
            </p:cNvSpPr>
            <p:nvPr/>
          </p:nvSpPr>
          <p:spPr bwMode="auto">
            <a:xfrm>
              <a:off x="681831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Rectangle 50"/>
            <p:cNvSpPr>
              <a:spLocks noChangeArrowheads="1"/>
            </p:cNvSpPr>
            <p:nvPr/>
          </p:nvSpPr>
          <p:spPr bwMode="auto">
            <a:xfrm>
              <a:off x="6729016" y="5137150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-0.16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8" name="Line 51"/>
            <p:cNvSpPr>
              <a:spLocks noChangeShapeType="1"/>
            </p:cNvSpPr>
            <p:nvPr/>
          </p:nvSpPr>
          <p:spPr bwMode="auto">
            <a:xfrm>
              <a:off x="7002463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Line 53"/>
            <p:cNvSpPr>
              <a:spLocks noChangeShapeType="1"/>
            </p:cNvSpPr>
            <p:nvPr/>
          </p:nvSpPr>
          <p:spPr bwMode="auto">
            <a:xfrm>
              <a:off x="71882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Rectangle 54"/>
            <p:cNvSpPr>
              <a:spLocks noChangeArrowheads="1"/>
            </p:cNvSpPr>
            <p:nvPr/>
          </p:nvSpPr>
          <p:spPr bwMode="auto">
            <a:xfrm>
              <a:off x="7086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0.16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2" name="Line 55"/>
            <p:cNvSpPr>
              <a:spLocks noChangeShapeType="1"/>
            </p:cNvSpPr>
            <p:nvPr/>
          </p:nvSpPr>
          <p:spPr bwMode="auto">
            <a:xfrm>
              <a:off x="737235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Line 57"/>
            <p:cNvSpPr>
              <a:spLocks noChangeShapeType="1"/>
            </p:cNvSpPr>
            <p:nvPr/>
          </p:nvSpPr>
          <p:spPr bwMode="auto">
            <a:xfrm>
              <a:off x="7556500" y="5116513"/>
              <a:ext cx="0" cy="15875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Rectangle 58"/>
            <p:cNvSpPr>
              <a:spLocks noChangeArrowheads="1"/>
            </p:cNvSpPr>
            <p:nvPr/>
          </p:nvSpPr>
          <p:spPr bwMode="auto">
            <a:xfrm>
              <a:off x="7467600" y="51371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0.48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6" name="Rectangle 59"/>
            <p:cNvSpPr>
              <a:spLocks noChangeArrowheads="1"/>
            </p:cNvSpPr>
            <p:nvPr/>
          </p:nvSpPr>
          <p:spPr bwMode="auto">
            <a:xfrm>
              <a:off x="6496825" y="5244872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Coordinate 1</a:t>
              </a:r>
              <a:endPara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7" name="Line 60"/>
            <p:cNvSpPr>
              <a:spLocks noChangeShapeType="1"/>
            </p:cNvSpPr>
            <p:nvPr/>
          </p:nvSpPr>
          <p:spPr bwMode="auto">
            <a:xfrm>
              <a:off x="6065838" y="5116513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Line 62"/>
            <p:cNvSpPr>
              <a:spLocks noChangeShapeType="1"/>
            </p:cNvSpPr>
            <p:nvPr/>
          </p:nvSpPr>
          <p:spPr bwMode="auto">
            <a:xfrm>
              <a:off x="6065838" y="49688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Rectangle 63"/>
            <p:cNvSpPr>
              <a:spLocks noChangeArrowheads="1"/>
            </p:cNvSpPr>
            <p:nvPr/>
          </p:nvSpPr>
          <p:spPr bwMode="auto">
            <a:xfrm>
              <a:off x="5860358" y="49214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-0.32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1" name="Line 64"/>
            <p:cNvSpPr>
              <a:spLocks noChangeShapeType="1"/>
            </p:cNvSpPr>
            <p:nvPr/>
          </p:nvSpPr>
          <p:spPr bwMode="auto">
            <a:xfrm>
              <a:off x="6065838" y="48228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Line 66"/>
            <p:cNvSpPr>
              <a:spLocks noChangeShapeType="1"/>
            </p:cNvSpPr>
            <p:nvPr/>
          </p:nvSpPr>
          <p:spPr bwMode="auto">
            <a:xfrm>
              <a:off x="6065838" y="46751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Rectangle 67"/>
            <p:cNvSpPr>
              <a:spLocks noChangeArrowheads="1"/>
            </p:cNvSpPr>
            <p:nvPr/>
          </p:nvSpPr>
          <p:spPr bwMode="auto">
            <a:xfrm>
              <a:off x="5860358" y="4616678"/>
              <a:ext cx="20518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-0.16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5" name="Line 68"/>
            <p:cNvSpPr>
              <a:spLocks noChangeShapeType="1"/>
            </p:cNvSpPr>
            <p:nvPr/>
          </p:nvSpPr>
          <p:spPr bwMode="auto">
            <a:xfrm>
              <a:off x="6065838" y="452913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Line 70"/>
            <p:cNvSpPr>
              <a:spLocks noChangeShapeType="1"/>
            </p:cNvSpPr>
            <p:nvPr/>
          </p:nvSpPr>
          <p:spPr bwMode="auto">
            <a:xfrm>
              <a:off x="6065838" y="4383088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Rectangle 71"/>
            <p:cNvSpPr>
              <a:spLocks noChangeArrowheads="1"/>
            </p:cNvSpPr>
            <p:nvPr/>
          </p:nvSpPr>
          <p:spPr bwMode="auto">
            <a:xfrm>
              <a:off x="5869883" y="4362450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0.00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9" name="Line 72"/>
            <p:cNvSpPr>
              <a:spLocks noChangeShapeType="1"/>
            </p:cNvSpPr>
            <p:nvPr/>
          </p:nvSpPr>
          <p:spPr bwMode="auto">
            <a:xfrm>
              <a:off x="6065838" y="423545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Line 74"/>
            <p:cNvSpPr>
              <a:spLocks noChangeShapeType="1"/>
            </p:cNvSpPr>
            <p:nvPr/>
          </p:nvSpPr>
          <p:spPr bwMode="auto">
            <a:xfrm>
              <a:off x="6065838" y="4089400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Rectangle 75"/>
            <p:cNvSpPr>
              <a:spLocks noChangeArrowheads="1"/>
            </p:cNvSpPr>
            <p:nvPr/>
          </p:nvSpPr>
          <p:spPr bwMode="auto">
            <a:xfrm>
              <a:off x="5869883" y="40070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0.16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3" name="Line 76"/>
            <p:cNvSpPr>
              <a:spLocks noChangeShapeType="1"/>
            </p:cNvSpPr>
            <p:nvPr/>
          </p:nvSpPr>
          <p:spPr bwMode="auto">
            <a:xfrm>
              <a:off x="6065838" y="390207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Line 78"/>
            <p:cNvSpPr>
              <a:spLocks noChangeShapeType="1"/>
            </p:cNvSpPr>
            <p:nvPr/>
          </p:nvSpPr>
          <p:spPr bwMode="auto">
            <a:xfrm>
              <a:off x="6065838" y="3756025"/>
              <a:ext cx="14288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 79"/>
            <p:cNvSpPr>
              <a:spLocks noChangeArrowheads="1"/>
            </p:cNvSpPr>
            <p:nvPr/>
          </p:nvSpPr>
          <p:spPr bwMode="auto">
            <a:xfrm>
              <a:off x="5869883" y="3702278"/>
              <a:ext cx="174728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0.32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Freeform 24"/>
            <p:cNvSpPr>
              <a:spLocks noEditPoints="1"/>
            </p:cNvSpPr>
            <p:nvPr/>
          </p:nvSpPr>
          <p:spPr bwMode="auto">
            <a:xfrm>
              <a:off x="6083300" y="4673600"/>
              <a:ext cx="1493838" cy="3175"/>
            </a:xfrm>
            <a:custGeom>
              <a:avLst/>
              <a:gdLst>
                <a:gd name="T0" fmla="*/ 12 w 941"/>
                <a:gd name="T1" fmla="*/ 2 h 2"/>
                <a:gd name="T2" fmla="*/ 30 w 941"/>
                <a:gd name="T3" fmla="*/ 0 h 2"/>
                <a:gd name="T4" fmla="*/ 40 w 941"/>
                <a:gd name="T5" fmla="*/ 2 h 2"/>
                <a:gd name="T6" fmla="*/ 62 w 941"/>
                <a:gd name="T7" fmla="*/ 0 h 2"/>
                <a:gd name="T8" fmla="*/ 70 w 941"/>
                <a:gd name="T9" fmla="*/ 0 h 2"/>
                <a:gd name="T10" fmla="*/ 91 w 941"/>
                <a:gd name="T11" fmla="*/ 2 h 2"/>
                <a:gd name="T12" fmla="*/ 109 w 941"/>
                <a:gd name="T13" fmla="*/ 0 h 2"/>
                <a:gd name="T14" fmla="*/ 119 w 941"/>
                <a:gd name="T15" fmla="*/ 2 h 2"/>
                <a:gd name="T16" fmla="*/ 141 w 941"/>
                <a:gd name="T17" fmla="*/ 0 h 2"/>
                <a:gd name="T18" fmla="*/ 149 w 941"/>
                <a:gd name="T19" fmla="*/ 0 h 2"/>
                <a:gd name="T20" fmla="*/ 170 w 941"/>
                <a:gd name="T21" fmla="*/ 2 h 2"/>
                <a:gd name="T22" fmla="*/ 188 w 941"/>
                <a:gd name="T23" fmla="*/ 0 h 2"/>
                <a:gd name="T24" fmla="*/ 198 w 941"/>
                <a:gd name="T25" fmla="*/ 2 h 2"/>
                <a:gd name="T26" fmla="*/ 220 w 941"/>
                <a:gd name="T27" fmla="*/ 0 h 2"/>
                <a:gd name="T28" fmla="*/ 228 w 941"/>
                <a:gd name="T29" fmla="*/ 0 h 2"/>
                <a:gd name="T30" fmla="*/ 249 w 941"/>
                <a:gd name="T31" fmla="*/ 2 h 2"/>
                <a:gd name="T32" fmla="*/ 267 w 941"/>
                <a:gd name="T33" fmla="*/ 0 h 2"/>
                <a:gd name="T34" fmla="*/ 277 w 941"/>
                <a:gd name="T35" fmla="*/ 2 h 2"/>
                <a:gd name="T36" fmla="*/ 299 w 941"/>
                <a:gd name="T37" fmla="*/ 0 h 2"/>
                <a:gd name="T38" fmla="*/ 307 w 941"/>
                <a:gd name="T39" fmla="*/ 0 h 2"/>
                <a:gd name="T40" fmla="*/ 328 w 941"/>
                <a:gd name="T41" fmla="*/ 2 h 2"/>
                <a:gd name="T42" fmla="*/ 346 w 941"/>
                <a:gd name="T43" fmla="*/ 0 h 2"/>
                <a:gd name="T44" fmla="*/ 356 w 941"/>
                <a:gd name="T45" fmla="*/ 2 h 2"/>
                <a:gd name="T46" fmla="*/ 378 w 941"/>
                <a:gd name="T47" fmla="*/ 0 h 2"/>
                <a:gd name="T48" fmla="*/ 386 w 941"/>
                <a:gd name="T49" fmla="*/ 0 h 2"/>
                <a:gd name="T50" fmla="*/ 407 w 941"/>
                <a:gd name="T51" fmla="*/ 2 h 2"/>
                <a:gd name="T52" fmla="*/ 425 w 941"/>
                <a:gd name="T53" fmla="*/ 0 h 2"/>
                <a:gd name="T54" fmla="*/ 435 w 941"/>
                <a:gd name="T55" fmla="*/ 2 h 2"/>
                <a:gd name="T56" fmla="*/ 457 w 941"/>
                <a:gd name="T57" fmla="*/ 0 h 2"/>
                <a:gd name="T58" fmla="*/ 465 w 941"/>
                <a:gd name="T59" fmla="*/ 0 h 2"/>
                <a:gd name="T60" fmla="*/ 486 w 941"/>
                <a:gd name="T61" fmla="*/ 2 h 2"/>
                <a:gd name="T62" fmla="*/ 504 w 941"/>
                <a:gd name="T63" fmla="*/ 0 h 2"/>
                <a:gd name="T64" fmla="*/ 514 w 941"/>
                <a:gd name="T65" fmla="*/ 2 h 2"/>
                <a:gd name="T66" fmla="*/ 536 w 941"/>
                <a:gd name="T67" fmla="*/ 0 h 2"/>
                <a:gd name="T68" fmla="*/ 544 w 941"/>
                <a:gd name="T69" fmla="*/ 0 h 2"/>
                <a:gd name="T70" fmla="*/ 565 w 941"/>
                <a:gd name="T71" fmla="*/ 2 h 2"/>
                <a:gd name="T72" fmla="*/ 583 w 941"/>
                <a:gd name="T73" fmla="*/ 0 h 2"/>
                <a:gd name="T74" fmla="*/ 593 w 941"/>
                <a:gd name="T75" fmla="*/ 2 h 2"/>
                <a:gd name="T76" fmla="*/ 615 w 941"/>
                <a:gd name="T77" fmla="*/ 0 h 2"/>
                <a:gd name="T78" fmla="*/ 623 w 941"/>
                <a:gd name="T79" fmla="*/ 0 h 2"/>
                <a:gd name="T80" fmla="*/ 644 w 941"/>
                <a:gd name="T81" fmla="*/ 2 h 2"/>
                <a:gd name="T82" fmla="*/ 662 w 941"/>
                <a:gd name="T83" fmla="*/ 0 h 2"/>
                <a:gd name="T84" fmla="*/ 672 w 941"/>
                <a:gd name="T85" fmla="*/ 2 h 2"/>
                <a:gd name="T86" fmla="*/ 694 w 941"/>
                <a:gd name="T87" fmla="*/ 0 h 2"/>
                <a:gd name="T88" fmla="*/ 702 w 941"/>
                <a:gd name="T89" fmla="*/ 0 h 2"/>
                <a:gd name="T90" fmla="*/ 723 w 941"/>
                <a:gd name="T91" fmla="*/ 2 h 2"/>
                <a:gd name="T92" fmla="*/ 741 w 941"/>
                <a:gd name="T93" fmla="*/ 0 h 2"/>
                <a:gd name="T94" fmla="*/ 751 w 941"/>
                <a:gd name="T95" fmla="*/ 2 h 2"/>
                <a:gd name="T96" fmla="*/ 773 w 941"/>
                <a:gd name="T97" fmla="*/ 0 h 2"/>
                <a:gd name="T98" fmla="*/ 781 w 941"/>
                <a:gd name="T99" fmla="*/ 0 h 2"/>
                <a:gd name="T100" fmla="*/ 802 w 941"/>
                <a:gd name="T101" fmla="*/ 2 h 2"/>
                <a:gd name="T102" fmla="*/ 820 w 941"/>
                <a:gd name="T103" fmla="*/ 0 h 2"/>
                <a:gd name="T104" fmla="*/ 830 w 941"/>
                <a:gd name="T105" fmla="*/ 2 h 2"/>
                <a:gd name="T106" fmla="*/ 852 w 941"/>
                <a:gd name="T107" fmla="*/ 0 h 2"/>
                <a:gd name="T108" fmla="*/ 860 w 941"/>
                <a:gd name="T109" fmla="*/ 0 h 2"/>
                <a:gd name="T110" fmla="*/ 881 w 941"/>
                <a:gd name="T111" fmla="*/ 2 h 2"/>
                <a:gd name="T112" fmla="*/ 899 w 941"/>
                <a:gd name="T113" fmla="*/ 0 h 2"/>
                <a:gd name="T114" fmla="*/ 909 w 941"/>
                <a:gd name="T115" fmla="*/ 2 h 2"/>
                <a:gd name="T116" fmla="*/ 931 w 941"/>
                <a:gd name="T117" fmla="*/ 0 h 2"/>
                <a:gd name="T118" fmla="*/ 939 w 941"/>
                <a:gd name="T1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1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0" y="0"/>
                  </a:moveTo>
                  <a:lnTo>
                    <a:pt x="12" y="0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0"/>
                  </a:lnTo>
                  <a:close/>
                  <a:moveTo>
                    <a:pt x="2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0"/>
                  </a:lnTo>
                  <a:close/>
                  <a:moveTo>
                    <a:pt x="30" y="0"/>
                  </a:moveTo>
                  <a:lnTo>
                    <a:pt x="32" y="0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30" y="0"/>
                  </a:lnTo>
                  <a:close/>
                  <a:moveTo>
                    <a:pt x="40" y="0"/>
                  </a:move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0"/>
                  </a:lnTo>
                  <a:close/>
                  <a:moveTo>
                    <a:pt x="50" y="0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50" y="0"/>
                  </a:lnTo>
                  <a:close/>
                  <a:moveTo>
                    <a:pt x="60" y="0"/>
                  </a:moveTo>
                  <a:lnTo>
                    <a:pt x="62" y="0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0"/>
                  </a:lnTo>
                  <a:close/>
                  <a:moveTo>
                    <a:pt x="70" y="0"/>
                  </a:moveTo>
                  <a:lnTo>
                    <a:pt x="72" y="0"/>
                  </a:lnTo>
                  <a:lnTo>
                    <a:pt x="72" y="2"/>
                  </a:lnTo>
                  <a:lnTo>
                    <a:pt x="70" y="2"/>
                  </a:lnTo>
                  <a:lnTo>
                    <a:pt x="70" y="0"/>
                  </a:lnTo>
                  <a:close/>
                  <a:moveTo>
                    <a:pt x="79" y="0"/>
                  </a:moveTo>
                  <a:lnTo>
                    <a:pt x="81" y="0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9" y="0"/>
                  </a:lnTo>
                  <a:close/>
                  <a:moveTo>
                    <a:pt x="89" y="0"/>
                  </a:moveTo>
                  <a:lnTo>
                    <a:pt x="91" y="0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0"/>
                  </a:lnTo>
                  <a:close/>
                  <a:moveTo>
                    <a:pt x="99" y="0"/>
                  </a:moveTo>
                  <a:lnTo>
                    <a:pt x="101" y="0"/>
                  </a:lnTo>
                  <a:lnTo>
                    <a:pt x="101" y="2"/>
                  </a:lnTo>
                  <a:lnTo>
                    <a:pt x="99" y="2"/>
                  </a:lnTo>
                  <a:lnTo>
                    <a:pt x="99" y="0"/>
                  </a:lnTo>
                  <a:close/>
                  <a:moveTo>
                    <a:pt x="109" y="0"/>
                  </a:moveTo>
                  <a:lnTo>
                    <a:pt x="111" y="0"/>
                  </a:lnTo>
                  <a:lnTo>
                    <a:pt x="111" y="2"/>
                  </a:lnTo>
                  <a:lnTo>
                    <a:pt x="109" y="2"/>
                  </a:lnTo>
                  <a:lnTo>
                    <a:pt x="109" y="0"/>
                  </a:lnTo>
                  <a:close/>
                  <a:moveTo>
                    <a:pt x="119" y="0"/>
                  </a:moveTo>
                  <a:lnTo>
                    <a:pt x="121" y="0"/>
                  </a:lnTo>
                  <a:lnTo>
                    <a:pt x="121" y="2"/>
                  </a:lnTo>
                  <a:lnTo>
                    <a:pt x="119" y="2"/>
                  </a:lnTo>
                  <a:lnTo>
                    <a:pt x="119" y="0"/>
                  </a:lnTo>
                  <a:close/>
                  <a:moveTo>
                    <a:pt x="129" y="0"/>
                  </a:moveTo>
                  <a:lnTo>
                    <a:pt x="131" y="0"/>
                  </a:lnTo>
                  <a:lnTo>
                    <a:pt x="131" y="2"/>
                  </a:lnTo>
                  <a:lnTo>
                    <a:pt x="129" y="2"/>
                  </a:lnTo>
                  <a:lnTo>
                    <a:pt x="129" y="0"/>
                  </a:lnTo>
                  <a:close/>
                  <a:moveTo>
                    <a:pt x="139" y="0"/>
                  </a:moveTo>
                  <a:lnTo>
                    <a:pt x="141" y="0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9" y="0"/>
                  </a:lnTo>
                  <a:close/>
                  <a:moveTo>
                    <a:pt x="149" y="0"/>
                  </a:moveTo>
                  <a:lnTo>
                    <a:pt x="151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9" y="0"/>
                  </a:lnTo>
                  <a:close/>
                  <a:moveTo>
                    <a:pt x="158" y="0"/>
                  </a:moveTo>
                  <a:lnTo>
                    <a:pt x="160" y="0"/>
                  </a:lnTo>
                  <a:lnTo>
                    <a:pt x="160" y="2"/>
                  </a:lnTo>
                  <a:lnTo>
                    <a:pt x="158" y="2"/>
                  </a:lnTo>
                  <a:lnTo>
                    <a:pt x="158" y="0"/>
                  </a:lnTo>
                  <a:close/>
                  <a:moveTo>
                    <a:pt x="168" y="0"/>
                  </a:moveTo>
                  <a:lnTo>
                    <a:pt x="170" y="0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8" y="0"/>
                  </a:lnTo>
                  <a:close/>
                  <a:moveTo>
                    <a:pt x="178" y="0"/>
                  </a:moveTo>
                  <a:lnTo>
                    <a:pt x="180" y="0"/>
                  </a:lnTo>
                  <a:lnTo>
                    <a:pt x="180" y="2"/>
                  </a:lnTo>
                  <a:lnTo>
                    <a:pt x="178" y="2"/>
                  </a:lnTo>
                  <a:lnTo>
                    <a:pt x="178" y="0"/>
                  </a:lnTo>
                  <a:close/>
                  <a:moveTo>
                    <a:pt x="188" y="0"/>
                  </a:moveTo>
                  <a:lnTo>
                    <a:pt x="190" y="0"/>
                  </a:lnTo>
                  <a:lnTo>
                    <a:pt x="190" y="2"/>
                  </a:lnTo>
                  <a:lnTo>
                    <a:pt x="188" y="2"/>
                  </a:lnTo>
                  <a:lnTo>
                    <a:pt x="188" y="0"/>
                  </a:lnTo>
                  <a:close/>
                  <a:moveTo>
                    <a:pt x="198" y="0"/>
                  </a:moveTo>
                  <a:lnTo>
                    <a:pt x="200" y="0"/>
                  </a:lnTo>
                  <a:lnTo>
                    <a:pt x="200" y="2"/>
                  </a:lnTo>
                  <a:lnTo>
                    <a:pt x="198" y="2"/>
                  </a:lnTo>
                  <a:lnTo>
                    <a:pt x="198" y="0"/>
                  </a:lnTo>
                  <a:close/>
                  <a:moveTo>
                    <a:pt x="208" y="0"/>
                  </a:moveTo>
                  <a:lnTo>
                    <a:pt x="210" y="0"/>
                  </a:lnTo>
                  <a:lnTo>
                    <a:pt x="210" y="2"/>
                  </a:lnTo>
                  <a:lnTo>
                    <a:pt x="208" y="2"/>
                  </a:lnTo>
                  <a:lnTo>
                    <a:pt x="208" y="0"/>
                  </a:lnTo>
                  <a:close/>
                  <a:moveTo>
                    <a:pt x="218" y="0"/>
                  </a:moveTo>
                  <a:lnTo>
                    <a:pt x="220" y="0"/>
                  </a:lnTo>
                  <a:lnTo>
                    <a:pt x="220" y="2"/>
                  </a:lnTo>
                  <a:lnTo>
                    <a:pt x="218" y="2"/>
                  </a:lnTo>
                  <a:lnTo>
                    <a:pt x="218" y="0"/>
                  </a:lnTo>
                  <a:close/>
                  <a:moveTo>
                    <a:pt x="228" y="0"/>
                  </a:moveTo>
                  <a:lnTo>
                    <a:pt x="230" y="0"/>
                  </a:lnTo>
                  <a:lnTo>
                    <a:pt x="230" y="2"/>
                  </a:lnTo>
                  <a:lnTo>
                    <a:pt x="228" y="2"/>
                  </a:lnTo>
                  <a:lnTo>
                    <a:pt x="228" y="0"/>
                  </a:lnTo>
                  <a:close/>
                  <a:moveTo>
                    <a:pt x="237" y="0"/>
                  </a:moveTo>
                  <a:lnTo>
                    <a:pt x="239" y="0"/>
                  </a:lnTo>
                  <a:lnTo>
                    <a:pt x="239" y="2"/>
                  </a:lnTo>
                  <a:lnTo>
                    <a:pt x="237" y="2"/>
                  </a:lnTo>
                  <a:lnTo>
                    <a:pt x="237" y="0"/>
                  </a:lnTo>
                  <a:close/>
                  <a:moveTo>
                    <a:pt x="247" y="0"/>
                  </a:moveTo>
                  <a:lnTo>
                    <a:pt x="249" y="0"/>
                  </a:lnTo>
                  <a:lnTo>
                    <a:pt x="249" y="2"/>
                  </a:lnTo>
                  <a:lnTo>
                    <a:pt x="247" y="2"/>
                  </a:lnTo>
                  <a:lnTo>
                    <a:pt x="247" y="0"/>
                  </a:lnTo>
                  <a:close/>
                  <a:moveTo>
                    <a:pt x="257" y="0"/>
                  </a:moveTo>
                  <a:lnTo>
                    <a:pt x="259" y="0"/>
                  </a:lnTo>
                  <a:lnTo>
                    <a:pt x="259" y="2"/>
                  </a:lnTo>
                  <a:lnTo>
                    <a:pt x="257" y="2"/>
                  </a:lnTo>
                  <a:lnTo>
                    <a:pt x="257" y="0"/>
                  </a:lnTo>
                  <a:close/>
                  <a:moveTo>
                    <a:pt x="267" y="0"/>
                  </a:moveTo>
                  <a:lnTo>
                    <a:pt x="269" y="0"/>
                  </a:lnTo>
                  <a:lnTo>
                    <a:pt x="269" y="2"/>
                  </a:lnTo>
                  <a:lnTo>
                    <a:pt x="267" y="2"/>
                  </a:lnTo>
                  <a:lnTo>
                    <a:pt x="267" y="0"/>
                  </a:lnTo>
                  <a:close/>
                  <a:moveTo>
                    <a:pt x="277" y="0"/>
                  </a:moveTo>
                  <a:lnTo>
                    <a:pt x="279" y="0"/>
                  </a:lnTo>
                  <a:lnTo>
                    <a:pt x="279" y="2"/>
                  </a:lnTo>
                  <a:lnTo>
                    <a:pt x="277" y="2"/>
                  </a:lnTo>
                  <a:lnTo>
                    <a:pt x="277" y="0"/>
                  </a:lnTo>
                  <a:close/>
                  <a:moveTo>
                    <a:pt x="287" y="0"/>
                  </a:moveTo>
                  <a:lnTo>
                    <a:pt x="289" y="0"/>
                  </a:lnTo>
                  <a:lnTo>
                    <a:pt x="289" y="2"/>
                  </a:lnTo>
                  <a:lnTo>
                    <a:pt x="287" y="2"/>
                  </a:lnTo>
                  <a:lnTo>
                    <a:pt x="287" y="0"/>
                  </a:lnTo>
                  <a:close/>
                  <a:moveTo>
                    <a:pt x="297" y="0"/>
                  </a:moveTo>
                  <a:lnTo>
                    <a:pt x="299" y="0"/>
                  </a:lnTo>
                  <a:lnTo>
                    <a:pt x="299" y="2"/>
                  </a:lnTo>
                  <a:lnTo>
                    <a:pt x="297" y="2"/>
                  </a:lnTo>
                  <a:lnTo>
                    <a:pt x="297" y="0"/>
                  </a:lnTo>
                  <a:close/>
                  <a:moveTo>
                    <a:pt x="307" y="0"/>
                  </a:moveTo>
                  <a:lnTo>
                    <a:pt x="309" y="0"/>
                  </a:lnTo>
                  <a:lnTo>
                    <a:pt x="309" y="2"/>
                  </a:lnTo>
                  <a:lnTo>
                    <a:pt x="307" y="2"/>
                  </a:lnTo>
                  <a:lnTo>
                    <a:pt x="307" y="0"/>
                  </a:lnTo>
                  <a:close/>
                  <a:moveTo>
                    <a:pt x="316" y="0"/>
                  </a:moveTo>
                  <a:lnTo>
                    <a:pt x="318" y="0"/>
                  </a:lnTo>
                  <a:lnTo>
                    <a:pt x="318" y="2"/>
                  </a:lnTo>
                  <a:lnTo>
                    <a:pt x="316" y="2"/>
                  </a:lnTo>
                  <a:lnTo>
                    <a:pt x="316" y="0"/>
                  </a:lnTo>
                  <a:close/>
                  <a:moveTo>
                    <a:pt x="326" y="0"/>
                  </a:moveTo>
                  <a:lnTo>
                    <a:pt x="328" y="0"/>
                  </a:lnTo>
                  <a:lnTo>
                    <a:pt x="328" y="2"/>
                  </a:lnTo>
                  <a:lnTo>
                    <a:pt x="326" y="2"/>
                  </a:lnTo>
                  <a:lnTo>
                    <a:pt x="326" y="0"/>
                  </a:lnTo>
                  <a:close/>
                  <a:moveTo>
                    <a:pt x="336" y="0"/>
                  </a:moveTo>
                  <a:lnTo>
                    <a:pt x="338" y="0"/>
                  </a:lnTo>
                  <a:lnTo>
                    <a:pt x="338" y="2"/>
                  </a:lnTo>
                  <a:lnTo>
                    <a:pt x="336" y="2"/>
                  </a:lnTo>
                  <a:lnTo>
                    <a:pt x="336" y="0"/>
                  </a:lnTo>
                  <a:close/>
                  <a:moveTo>
                    <a:pt x="346" y="0"/>
                  </a:moveTo>
                  <a:lnTo>
                    <a:pt x="348" y="0"/>
                  </a:lnTo>
                  <a:lnTo>
                    <a:pt x="348" y="2"/>
                  </a:lnTo>
                  <a:lnTo>
                    <a:pt x="346" y="2"/>
                  </a:lnTo>
                  <a:lnTo>
                    <a:pt x="346" y="0"/>
                  </a:lnTo>
                  <a:close/>
                  <a:moveTo>
                    <a:pt x="356" y="0"/>
                  </a:moveTo>
                  <a:lnTo>
                    <a:pt x="358" y="0"/>
                  </a:lnTo>
                  <a:lnTo>
                    <a:pt x="358" y="2"/>
                  </a:lnTo>
                  <a:lnTo>
                    <a:pt x="356" y="2"/>
                  </a:lnTo>
                  <a:lnTo>
                    <a:pt x="356" y="0"/>
                  </a:lnTo>
                  <a:close/>
                  <a:moveTo>
                    <a:pt x="366" y="0"/>
                  </a:moveTo>
                  <a:lnTo>
                    <a:pt x="368" y="0"/>
                  </a:lnTo>
                  <a:lnTo>
                    <a:pt x="368" y="2"/>
                  </a:lnTo>
                  <a:lnTo>
                    <a:pt x="366" y="2"/>
                  </a:lnTo>
                  <a:lnTo>
                    <a:pt x="366" y="0"/>
                  </a:lnTo>
                  <a:close/>
                  <a:moveTo>
                    <a:pt x="376" y="0"/>
                  </a:moveTo>
                  <a:lnTo>
                    <a:pt x="378" y="0"/>
                  </a:lnTo>
                  <a:lnTo>
                    <a:pt x="378" y="2"/>
                  </a:lnTo>
                  <a:lnTo>
                    <a:pt x="376" y="2"/>
                  </a:lnTo>
                  <a:lnTo>
                    <a:pt x="376" y="0"/>
                  </a:lnTo>
                  <a:close/>
                  <a:moveTo>
                    <a:pt x="386" y="0"/>
                  </a:moveTo>
                  <a:lnTo>
                    <a:pt x="388" y="0"/>
                  </a:lnTo>
                  <a:lnTo>
                    <a:pt x="388" y="2"/>
                  </a:lnTo>
                  <a:lnTo>
                    <a:pt x="386" y="2"/>
                  </a:lnTo>
                  <a:lnTo>
                    <a:pt x="386" y="0"/>
                  </a:lnTo>
                  <a:close/>
                  <a:moveTo>
                    <a:pt x="395" y="0"/>
                  </a:moveTo>
                  <a:lnTo>
                    <a:pt x="397" y="0"/>
                  </a:lnTo>
                  <a:lnTo>
                    <a:pt x="397" y="2"/>
                  </a:lnTo>
                  <a:lnTo>
                    <a:pt x="395" y="2"/>
                  </a:lnTo>
                  <a:lnTo>
                    <a:pt x="395" y="0"/>
                  </a:lnTo>
                  <a:close/>
                  <a:moveTo>
                    <a:pt x="405" y="0"/>
                  </a:moveTo>
                  <a:lnTo>
                    <a:pt x="407" y="0"/>
                  </a:lnTo>
                  <a:lnTo>
                    <a:pt x="407" y="2"/>
                  </a:lnTo>
                  <a:lnTo>
                    <a:pt x="405" y="2"/>
                  </a:lnTo>
                  <a:lnTo>
                    <a:pt x="405" y="0"/>
                  </a:lnTo>
                  <a:close/>
                  <a:moveTo>
                    <a:pt x="415" y="0"/>
                  </a:moveTo>
                  <a:lnTo>
                    <a:pt x="417" y="0"/>
                  </a:lnTo>
                  <a:lnTo>
                    <a:pt x="417" y="2"/>
                  </a:lnTo>
                  <a:lnTo>
                    <a:pt x="415" y="2"/>
                  </a:lnTo>
                  <a:lnTo>
                    <a:pt x="415" y="0"/>
                  </a:lnTo>
                  <a:close/>
                  <a:moveTo>
                    <a:pt x="425" y="0"/>
                  </a:moveTo>
                  <a:lnTo>
                    <a:pt x="427" y="0"/>
                  </a:lnTo>
                  <a:lnTo>
                    <a:pt x="427" y="2"/>
                  </a:lnTo>
                  <a:lnTo>
                    <a:pt x="425" y="2"/>
                  </a:lnTo>
                  <a:lnTo>
                    <a:pt x="425" y="0"/>
                  </a:lnTo>
                  <a:close/>
                  <a:moveTo>
                    <a:pt x="435" y="0"/>
                  </a:moveTo>
                  <a:lnTo>
                    <a:pt x="437" y="0"/>
                  </a:lnTo>
                  <a:lnTo>
                    <a:pt x="437" y="2"/>
                  </a:lnTo>
                  <a:lnTo>
                    <a:pt x="435" y="2"/>
                  </a:lnTo>
                  <a:lnTo>
                    <a:pt x="435" y="0"/>
                  </a:lnTo>
                  <a:close/>
                  <a:moveTo>
                    <a:pt x="445" y="0"/>
                  </a:moveTo>
                  <a:lnTo>
                    <a:pt x="447" y="0"/>
                  </a:lnTo>
                  <a:lnTo>
                    <a:pt x="447" y="2"/>
                  </a:lnTo>
                  <a:lnTo>
                    <a:pt x="445" y="2"/>
                  </a:lnTo>
                  <a:lnTo>
                    <a:pt x="445" y="0"/>
                  </a:lnTo>
                  <a:close/>
                  <a:moveTo>
                    <a:pt x="455" y="0"/>
                  </a:moveTo>
                  <a:lnTo>
                    <a:pt x="457" y="0"/>
                  </a:lnTo>
                  <a:lnTo>
                    <a:pt x="457" y="2"/>
                  </a:lnTo>
                  <a:lnTo>
                    <a:pt x="455" y="2"/>
                  </a:lnTo>
                  <a:lnTo>
                    <a:pt x="455" y="0"/>
                  </a:lnTo>
                  <a:close/>
                  <a:moveTo>
                    <a:pt x="465" y="0"/>
                  </a:moveTo>
                  <a:lnTo>
                    <a:pt x="467" y="0"/>
                  </a:lnTo>
                  <a:lnTo>
                    <a:pt x="467" y="2"/>
                  </a:lnTo>
                  <a:lnTo>
                    <a:pt x="465" y="2"/>
                  </a:lnTo>
                  <a:lnTo>
                    <a:pt x="465" y="0"/>
                  </a:lnTo>
                  <a:close/>
                  <a:moveTo>
                    <a:pt x="474" y="0"/>
                  </a:moveTo>
                  <a:lnTo>
                    <a:pt x="476" y="0"/>
                  </a:lnTo>
                  <a:lnTo>
                    <a:pt x="476" y="2"/>
                  </a:lnTo>
                  <a:lnTo>
                    <a:pt x="474" y="2"/>
                  </a:lnTo>
                  <a:lnTo>
                    <a:pt x="474" y="0"/>
                  </a:lnTo>
                  <a:close/>
                  <a:moveTo>
                    <a:pt x="484" y="0"/>
                  </a:moveTo>
                  <a:lnTo>
                    <a:pt x="486" y="0"/>
                  </a:lnTo>
                  <a:lnTo>
                    <a:pt x="486" y="2"/>
                  </a:lnTo>
                  <a:lnTo>
                    <a:pt x="484" y="2"/>
                  </a:lnTo>
                  <a:lnTo>
                    <a:pt x="484" y="0"/>
                  </a:lnTo>
                  <a:close/>
                  <a:moveTo>
                    <a:pt x="494" y="0"/>
                  </a:moveTo>
                  <a:lnTo>
                    <a:pt x="496" y="0"/>
                  </a:lnTo>
                  <a:lnTo>
                    <a:pt x="496" y="2"/>
                  </a:lnTo>
                  <a:lnTo>
                    <a:pt x="494" y="2"/>
                  </a:lnTo>
                  <a:lnTo>
                    <a:pt x="494" y="0"/>
                  </a:lnTo>
                  <a:close/>
                  <a:moveTo>
                    <a:pt x="504" y="0"/>
                  </a:moveTo>
                  <a:lnTo>
                    <a:pt x="506" y="0"/>
                  </a:lnTo>
                  <a:lnTo>
                    <a:pt x="506" y="2"/>
                  </a:lnTo>
                  <a:lnTo>
                    <a:pt x="504" y="2"/>
                  </a:lnTo>
                  <a:lnTo>
                    <a:pt x="504" y="0"/>
                  </a:lnTo>
                  <a:close/>
                  <a:moveTo>
                    <a:pt x="514" y="0"/>
                  </a:moveTo>
                  <a:lnTo>
                    <a:pt x="516" y="0"/>
                  </a:lnTo>
                  <a:lnTo>
                    <a:pt x="516" y="2"/>
                  </a:lnTo>
                  <a:lnTo>
                    <a:pt x="514" y="2"/>
                  </a:lnTo>
                  <a:lnTo>
                    <a:pt x="514" y="0"/>
                  </a:lnTo>
                  <a:close/>
                  <a:moveTo>
                    <a:pt x="524" y="0"/>
                  </a:moveTo>
                  <a:lnTo>
                    <a:pt x="526" y="0"/>
                  </a:lnTo>
                  <a:lnTo>
                    <a:pt x="526" y="2"/>
                  </a:lnTo>
                  <a:lnTo>
                    <a:pt x="524" y="2"/>
                  </a:lnTo>
                  <a:lnTo>
                    <a:pt x="524" y="0"/>
                  </a:lnTo>
                  <a:close/>
                  <a:moveTo>
                    <a:pt x="534" y="0"/>
                  </a:moveTo>
                  <a:lnTo>
                    <a:pt x="536" y="0"/>
                  </a:lnTo>
                  <a:lnTo>
                    <a:pt x="536" y="2"/>
                  </a:lnTo>
                  <a:lnTo>
                    <a:pt x="534" y="2"/>
                  </a:lnTo>
                  <a:lnTo>
                    <a:pt x="534" y="0"/>
                  </a:lnTo>
                  <a:close/>
                  <a:moveTo>
                    <a:pt x="544" y="0"/>
                  </a:moveTo>
                  <a:lnTo>
                    <a:pt x="546" y="0"/>
                  </a:lnTo>
                  <a:lnTo>
                    <a:pt x="546" y="2"/>
                  </a:lnTo>
                  <a:lnTo>
                    <a:pt x="544" y="2"/>
                  </a:lnTo>
                  <a:lnTo>
                    <a:pt x="544" y="0"/>
                  </a:lnTo>
                  <a:close/>
                  <a:moveTo>
                    <a:pt x="553" y="0"/>
                  </a:moveTo>
                  <a:lnTo>
                    <a:pt x="555" y="0"/>
                  </a:lnTo>
                  <a:lnTo>
                    <a:pt x="555" y="2"/>
                  </a:lnTo>
                  <a:lnTo>
                    <a:pt x="553" y="2"/>
                  </a:lnTo>
                  <a:lnTo>
                    <a:pt x="553" y="0"/>
                  </a:lnTo>
                  <a:close/>
                  <a:moveTo>
                    <a:pt x="563" y="0"/>
                  </a:moveTo>
                  <a:lnTo>
                    <a:pt x="565" y="0"/>
                  </a:lnTo>
                  <a:lnTo>
                    <a:pt x="565" y="2"/>
                  </a:lnTo>
                  <a:lnTo>
                    <a:pt x="563" y="2"/>
                  </a:lnTo>
                  <a:lnTo>
                    <a:pt x="563" y="0"/>
                  </a:lnTo>
                  <a:close/>
                  <a:moveTo>
                    <a:pt x="573" y="0"/>
                  </a:moveTo>
                  <a:lnTo>
                    <a:pt x="575" y="0"/>
                  </a:lnTo>
                  <a:lnTo>
                    <a:pt x="575" y="2"/>
                  </a:lnTo>
                  <a:lnTo>
                    <a:pt x="573" y="2"/>
                  </a:lnTo>
                  <a:lnTo>
                    <a:pt x="573" y="0"/>
                  </a:lnTo>
                  <a:close/>
                  <a:moveTo>
                    <a:pt x="583" y="0"/>
                  </a:moveTo>
                  <a:lnTo>
                    <a:pt x="585" y="0"/>
                  </a:lnTo>
                  <a:lnTo>
                    <a:pt x="585" y="2"/>
                  </a:lnTo>
                  <a:lnTo>
                    <a:pt x="583" y="2"/>
                  </a:lnTo>
                  <a:lnTo>
                    <a:pt x="583" y="0"/>
                  </a:lnTo>
                  <a:close/>
                  <a:moveTo>
                    <a:pt x="593" y="0"/>
                  </a:moveTo>
                  <a:lnTo>
                    <a:pt x="595" y="0"/>
                  </a:lnTo>
                  <a:lnTo>
                    <a:pt x="595" y="2"/>
                  </a:lnTo>
                  <a:lnTo>
                    <a:pt x="593" y="2"/>
                  </a:lnTo>
                  <a:lnTo>
                    <a:pt x="593" y="0"/>
                  </a:lnTo>
                  <a:close/>
                  <a:moveTo>
                    <a:pt x="603" y="0"/>
                  </a:moveTo>
                  <a:lnTo>
                    <a:pt x="605" y="0"/>
                  </a:lnTo>
                  <a:lnTo>
                    <a:pt x="605" y="2"/>
                  </a:lnTo>
                  <a:lnTo>
                    <a:pt x="603" y="2"/>
                  </a:lnTo>
                  <a:lnTo>
                    <a:pt x="603" y="0"/>
                  </a:lnTo>
                  <a:close/>
                  <a:moveTo>
                    <a:pt x="613" y="0"/>
                  </a:moveTo>
                  <a:lnTo>
                    <a:pt x="615" y="0"/>
                  </a:lnTo>
                  <a:lnTo>
                    <a:pt x="615" y="2"/>
                  </a:lnTo>
                  <a:lnTo>
                    <a:pt x="613" y="2"/>
                  </a:lnTo>
                  <a:lnTo>
                    <a:pt x="613" y="0"/>
                  </a:lnTo>
                  <a:close/>
                  <a:moveTo>
                    <a:pt x="623" y="0"/>
                  </a:moveTo>
                  <a:lnTo>
                    <a:pt x="625" y="0"/>
                  </a:lnTo>
                  <a:lnTo>
                    <a:pt x="625" y="2"/>
                  </a:lnTo>
                  <a:lnTo>
                    <a:pt x="623" y="2"/>
                  </a:lnTo>
                  <a:lnTo>
                    <a:pt x="623" y="0"/>
                  </a:lnTo>
                  <a:close/>
                  <a:moveTo>
                    <a:pt x="632" y="0"/>
                  </a:moveTo>
                  <a:lnTo>
                    <a:pt x="634" y="0"/>
                  </a:lnTo>
                  <a:lnTo>
                    <a:pt x="634" y="2"/>
                  </a:lnTo>
                  <a:lnTo>
                    <a:pt x="632" y="2"/>
                  </a:lnTo>
                  <a:lnTo>
                    <a:pt x="632" y="0"/>
                  </a:lnTo>
                  <a:close/>
                  <a:moveTo>
                    <a:pt x="642" y="0"/>
                  </a:moveTo>
                  <a:lnTo>
                    <a:pt x="644" y="0"/>
                  </a:lnTo>
                  <a:lnTo>
                    <a:pt x="644" y="2"/>
                  </a:lnTo>
                  <a:lnTo>
                    <a:pt x="642" y="2"/>
                  </a:lnTo>
                  <a:lnTo>
                    <a:pt x="642" y="0"/>
                  </a:lnTo>
                  <a:close/>
                  <a:moveTo>
                    <a:pt x="652" y="0"/>
                  </a:moveTo>
                  <a:lnTo>
                    <a:pt x="654" y="0"/>
                  </a:lnTo>
                  <a:lnTo>
                    <a:pt x="654" y="2"/>
                  </a:lnTo>
                  <a:lnTo>
                    <a:pt x="652" y="2"/>
                  </a:lnTo>
                  <a:lnTo>
                    <a:pt x="652" y="0"/>
                  </a:lnTo>
                  <a:close/>
                  <a:moveTo>
                    <a:pt x="662" y="0"/>
                  </a:moveTo>
                  <a:lnTo>
                    <a:pt x="664" y="0"/>
                  </a:lnTo>
                  <a:lnTo>
                    <a:pt x="664" y="2"/>
                  </a:lnTo>
                  <a:lnTo>
                    <a:pt x="662" y="2"/>
                  </a:lnTo>
                  <a:lnTo>
                    <a:pt x="662" y="0"/>
                  </a:lnTo>
                  <a:close/>
                  <a:moveTo>
                    <a:pt x="672" y="0"/>
                  </a:moveTo>
                  <a:lnTo>
                    <a:pt x="674" y="0"/>
                  </a:lnTo>
                  <a:lnTo>
                    <a:pt x="674" y="2"/>
                  </a:lnTo>
                  <a:lnTo>
                    <a:pt x="672" y="2"/>
                  </a:lnTo>
                  <a:lnTo>
                    <a:pt x="672" y="0"/>
                  </a:lnTo>
                  <a:close/>
                  <a:moveTo>
                    <a:pt x="682" y="0"/>
                  </a:moveTo>
                  <a:lnTo>
                    <a:pt x="684" y="0"/>
                  </a:lnTo>
                  <a:lnTo>
                    <a:pt x="684" y="2"/>
                  </a:lnTo>
                  <a:lnTo>
                    <a:pt x="682" y="2"/>
                  </a:lnTo>
                  <a:lnTo>
                    <a:pt x="682" y="0"/>
                  </a:lnTo>
                  <a:close/>
                  <a:moveTo>
                    <a:pt x="692" y="0"/>
                  </a:moveTo>
                  <a:lnTo>
                    <a:pt x="694" y="0"/>
                  </a:lnTo>
                  <a:lnTo>
                    <a:pt x="694" y="2"/>
                  </a:lnTo>
                  <a:lnTo>
                    <a:pt x="692" y="2"/>
                  </a:lnTo>
                  <a:lnTo>
                    <a:pt x="692" y="0"/>
                  </a:lnTo>
                  <a:close/>
                  <a:moveTo>
                    <a:pt x="702" y="0"/>
                  </a:moveTo>
                  <a:lnTo>
                    <a:pt x="704" y="0"/>
                  </a:lnTo>
                  <a:lnTo>
                    <a:pt x="704" y="2"/>
                  </a:lnTo>
                  <a:lnTo>
                    <a:pt x="702" y="2"/>
                  </a:lnTo>
                  <a:lnTo>
                    <a:pt x="702" y="0"/>
                  </a:lnTo>
                  <a:close/>
                  <a:moveTo>
                    <a:pt x="711" y="0"/>
                  </a:moveTo>
                  <a:lnTo>
                    <a:pt x="713" y="0"/>
                  </a:lnTo>
                  <a:lnTo>
                    <a:pt x="713" y="2"/>
                  </a:lnTo>
                  <a:lnTo>
                    <a:pt x="711" y="2"/>
                  </a:lnTo>
                  <a:lnTo>
                    <a:pt x="711" y="0"/>
                  </a:lnTo>
                  <a:close/>
                  <a:moveTo>
                    <a:pt x="721" y="0"/>
                  </a:moveTo>
                  <a:lnTo>
                    <a:pt x="723" y="0"/>
                  </a:lnTo>
                  <a:lnTo>
                    <a:pt x="723" y="2"/>
                  </a:lnTo>
                  <a:lnTo>
                    <a:pt x="721" y="2"/>
                  </a:lnTo>
                  <a:lnTo>
                    <a:pt x="721" y="0"/>
                  </a:lnTo>
                  <a:close/>
                  <a:moveTo>
                    <a:pt x="731" y="0"/>
                  </a:moveTo>
                  <a:lnTo>
                    <a:pt x="733" y="0"/>
                  </a:lnTo>
                  <a:lnTo>
                    <a:pt x="733" y="2"/>
                  </a:lnTo>
                  <a:lnTo>
                    <a:pt x="731" y="2"/>
                  </a:lnTo>
                  <a:lnTo>
                    <a:pt x="731" y="0"/>
                  </a:lnTo>
                  <a:close/>
                  <a:moveTo>
                    <a:pt x="741" y="0"/>
                  </a:moveTo>
                  <a:lnTo>
                    <a:pt x="743" y="0"/>
                  </a:lnTo>
                  <a:lnTo>
                    <a:pt x="743" y="2"/>
                  </a:lnTo>
                  <a:lnTo>
                    <a:pt x="741" y="2"/>
                  </a:lnTo>
                  <a:lnTo>
                    <a:pt x="741" y="0"/>
                  </a:lnTo>
                  <a:close/>
                  <a:moveTo>
                    <a:pt x="751" y="0"/>
                  </a:moveTo>
                  <a:lnTo>
                    <a:pt x="753" y="0"/>
                  </a:lnTo>
                  <a:lnTo>
                    <a:pt x="753" y="2"/>
                  </a:lnTo>
                  <a:lnTo>
                    <a:pt x="751" y="2"/>
                  </a:lnTo>
                  <a:lnTo>
                    <a:pt x="751" y="0"/>
                  </a:lnTo>
                  <a:close/>
                  <a:moveTo>
                    <a:pt x="761" y="0"/>
                  </a:moveTo>
                  <a:lnTo>
                    <a:pt x="763" y="0"/>
                  </a:lnTo>
                  <a:lnTo>
                    <a:pt x="763" y="2"/>
                  </a:lnTo>
                  <a:lnTo>
                    <a:pt x="761" y="2"/>
                  </a:lnTo>
                  <a:lnTo>
                    <a:pt x="761" y="0"/>
                  </a:lnTo>
                  <a:close/>
                  <a:moveTo>
                    <a:pt x="771" y="0"/>
                  </a:moveTo>
                  <a:lnTo>
                    <a:pt x="773" y="0"/>
                  </a:lnTo>
                  <a:lnTo>
                    <a:pt x="773" y="2"/>
                  </a:lnTo>
                  <a:lnTo>
                    <a:pt x="771" y="2"/>
                  </a:lnTo>
                  <a:lnTo>
                    <a:pt x="771" y="0"/>
                  </a:lnTo>
                  <a:close/>
                  <a:moveTo>
                    <a:pt x="781" y="0"/>
                  </a:moveTo>
                  <a:lnTo>
                    <a:pt x="783" y="0"/>
                  </a:lnTo>
                  <a:lnTo>
                    <a:pt x="783" y="2"/>
                  </a:lnTo>
                  <a:lnTo>
                    <a:pt x="781" y="2"/>
                  </a:lnTo>
                  <a:lnTo>
                    <a:pt x="781" y="0"/>
                  </a:lnTo>
                  <a:close/>
                  <a:moveTo>
                    <a:pt x="790" y="0"/>
                  </a:moveTo>
                  <a:lnTo>
                    <a:pt x="792" y="0"/>
                  </a:lnTo>
                  <a:lnTo>
                    <a:pt x="792" y="2"/>
                  </a:lnTo>
                  <a:lnTo>
                    <a:pt x="790" y="2"/>
                  </a:lnTo>
                  <a:lnTo>
                    <a:pt x="790" y="0"/>
                  </a:lnTo>
                  <a:close/>
                  <a:moveTo>
                    <a:pt x="800" y="0"/>
                  </a:moveTo>
                  <a:lnTo>
                    <a:pt x="802" y="0"/>
                  </a:lnTo>
                  <a:lnTo>
                    <a:pt x="802" y="2"/>
                  </a:lnTo>
                  <a:lnTo>
                    <a:pt x="800" y="2"/>
                  </a:lnTo>
                  <a:lnTo>
                    <a:pt x="800" y="0"/>
                  </a:lnTo>
                  <a:close/>
                  <a:moveTo>
                    <a:pt x="810" y="0"/>
                  </a:moveTo>
                  <a:lnTo>
                    <a:pt x="812" y="0"/>
                  </a:lnTo>
                  <a:lnTo>
                    <a:pt x="812" y="2"/>
                  </a:lnTo>
                  <a:lnTo>
                    <a:pt x="810" y="2"/>
                  </a:lnTo>
                  <a:lnTo>
                    <a:pt x="810" y="0"/>
                  </a:lnTo>
                  <a:close/>
                  <a:moveTo>
                    <a:pt x="820" y="0"/>
                  </a:moveTo>
                  <a:lnTo>
                    <a:pt x="822" y="0"/>
                  </a:lnTo>
                  <a:lnTo>
                    <a:pt x="822" y="2"/>
                  </a:lnTo>
                  <a:lnTo>
                    <a:pt x="820" y="2"/>
                  </a:lnTo>
                  <a:lnTo>
                    <a:pt x="820" y="0"/>
                  </a:lnTo>
                  <a:close/>
                  <a:moveTo>
                    <a:pt x="830" y="0"/>
                  </a:moveTo>
                  <a:lnTo>
                    <a:pt x="832" y="0"/>
                  </a:lnTo>
                  <a:lnTo>
                    <a:pt x="832" y="2"/>
                  </a:lnTo>
                  <a:lnTo>
                    <a:pt x="830" y="2"/>
                  </a:lnTo>
                  <a:lnTo>
                    <a:pt x="830" y="0"/>
                  </a:lnTo>
                  <a:close/>
                  <a:moveTo>
                    <a:pt x="840" y="0"/>
                  </a:moveTo>
                  <a:lnTo>
                    <a:pt x="842" y="0"/>
                  </a:lnTo>
                  <a:lnTo>
                    <a:pt x="842" y="2"/>
                  </a:lnTo>
                  <a:lnTo>
                    <a:pt x="840" y="2"/>
                  </a:lnTo>
                  <a:lnTo>
                    <a:pt x="840" y="0"/>
                  </a:lnTo>
                  <a:close/>
                  <a:moveTo>
                    <a:pt x="850" y="0"/>
                  </a:moveTo>
                  <a:lnTo>
                    <a:pt x="852" y="0"/>
                  </a:lnTo>
                  <a:lnTo>
                    <a:pt x="852" y="2"/>
                  </a:lnTo>
                  <a:lnTo>
                    <a:pt x="850" y="2"/>
                  </a:lnTo>
                  <a:lnTo>
                    <a:pt x="850" y="0"/>
                  </a:lnTo>
                  <a:close/>
                  <a:moveTo>
                    <a:pt x="860" y="0"/>
                  </a:moveTo>
                  <a:lnTo>
                    <a:pt x="862" y="0"/>
                  </a:lnTo>
                  <a:lnTo>
                    <a:pt x="862" y="2"/>
                  </a:lnTo>
                  <a:lnTo>
                    <a:pt x="860" y="2"/>
                  </a:lnTo>
                  <a:lnTo>
                    <a:pt x="860" y="0"/>
                  </a:lnTo>
                  <a:close/>
                  <a:moveTo>
                    <a:pt x="869" y="0"/>
                  </a:moveTo>
                  <a:lnTo>
                    <a:pt x="871" y="0"/>
                  </a:lnTo>
                  <a:lnTo>
                    <a:pt x="871" y="2"/>
                  </a:lnTo>
                  <a:lnTo>
                    <a:pt x="869" y="2"/>
                  </a:lnTo>
                  <a:lnTo>
                    <a:pt x="869" y="0"/>
                  </a:lnTo>
                  <a:close/>
                  <a:moveTo>
                    <a:pt x="879" y="0"/>
                  </a:moveTo>
                  <a:lnTo>
                    <a:pt x="881" y="0"/>
                  </a:lnTo>
                  <a:lnTo>
                    <a:pt x="881" y="2"/>
                  </a:lnTo>
                  <a:lnTo>
                    <a:pt x="879" y="2"/>
                  </a:lnTo>
                  <a:lnTo>
                    <a:pt x="879" y="0"/>
                  </a:lnTo>
                  <a:close/>
                  <a:moveTo>
                    <a:pt x="889" y="0"/>
                  </a:moveTo>
                  <a:lnTo>
                    <a:pt x="891" y="0"/>
                  </a:lnTo>
                  <a:lnTo>
                    <a:pt x="891" y="2"/>
                  </a:lnTo>
                  <a:lnTo>
                    <a:pt x="889" y="2"/>
                  </a:lnTo>
                  <a:lnTo>
                    <a:pt x="889" y="0"/>
                  </a:lnTo>
                  <a:close/>
                  <a:moveTo>
                    <a:pt x="899" y="0"/>
                  </a:moveTo>
                  <a:lnTo>
                    <a:pt x="901" y="0"/>
                  </a:lnTo>
                  <a:lnTo>
                    <a:pt x="901" y="2"/>
                  </a:lnTo>
                  <a:lnTo>
                    <a:pt x="899" y="2"/>
                  </a:lnTo>
                  <a:lnTo>
                    <a:pt x="899" y="0"/>
                  </a:lnTo>
                  <a:close/>
                  <a:moveTo>
                    <a:pt x="909" y="0"/>
                  </a:moveTo>
                  <a:lnTo>
                    <a:pt x="911" y="0"/>
                  </a:lnTo>
                  <a:lnTo>
                    <a:pt x="911" y="2"/>
                  </a:lnTo>
                  <a:lnTo>
                    <a:pt x="909" y="2"/>
                  </a:lnTo>
                  <a:lnTo>
                    <a:pt x="909" y="0"/>
                  </a:lnTo>
                  <a:close/>
                  <a:moveTo>
                    <a:pt x="919" y="0"/>
                  </a:moveTo>
                  <a:lnTo>
                    <a:pt x="921" y="0"/>
                  </a:lnTo>
                  <a:lnTo>
                    <a:pt x="921" y="2"/>
                  </a:lnTo>
                  <a:lnTo>
                    <a:pt x="919" y="2"/>
                  </a:lnTo>
                  <a:lnTo>
                    <a:pt x="919" y="0"/>
                  </a:lnTo>
                  <a:close/>
                  <a:moveTo>
                    <a:pt x="929" y="0"/>
                  </a:moveTo>
                  <a:lnTo>
                    <a:pt x="931" y="0"/>
                  </a:lnTo>
                  <a:lnTo>
                    <a:pt x="931" y="2"/>
                  </a:lnTo>
                  <a:lnTo>
                    <a:pt x="929" y="2"/>
                  </a:lnTo>
                  <a:lnTo>
                    <a:pt x="929" y="0"/>
                  </a:lnTo>
                  <a:close/>
                  <a:moveTo>
                    <a:pt x="939" y="0"/>
                  </a:moveTo>
                  <a:lnTo>
                    <a:pt x="941" y="0"/>
                  </a:lnTo>
                  <a:lnTo>
                    <a:pt x="941" y="2"/>
                  </a:lnTo>
                  <a:lnTo>
                    <a:pt x="939" y="2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3175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38"/>
            <p:cNvSpPr>
              <a:spLocks noChangeArrowheads="1"/>
            </p:cNvSpPr>
            <p:nvPr/>
          </p:nvSpPr>
          <p:spPr bwMode="auto">
            <a:xfrm>
              <a:off x="7002463" y="3712289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Sample 4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Rectangle 38"/>
            <p:cNvSpPr>
              <a:spLocks noChangeArrowheads="1"/>
            </p:cNvSpPr>
            <p:nvPr/>
          </p:nvSpPr>
          <p:spPr bwMode="auto">
            <a:xfrm>
              <a:off x="7124356" y="4478263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Sample 1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Rectangle 38"/>
            <p:cNvSpPr>
              <a:spLocks noChangeArrowheads="1"/>
            </p:cNvSpPr>
            <p:nvPr/>
          </p:nvSpPr>
          <p:spPr bwMode="auto">
            <a:xfrm>
              <a:off x="6887146" y="4825157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pitchFamily="34" charset="0"/>
                  <a:cs typeface="Arial" pitchFamily="34" charset="0"/>
                </a:rPr>
                <a:t>Sample 2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Rectangle 59"/>
            <p:cNvSpPr>
              <a:spLocks noChangeArrowheads="1"/>
            </p:cNvSpPr>
            <p:nvPr/>
          </p:nvSpPr>
          <p:spPr bwMode="auto">
            <a:xfrm rot="16200000">
              <a:off x="5415587" y="4331860"/>
              <a:ext cx="66043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Coordinate 2</a:t>
              </a:r>
              <a:endPara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729761" y="4927645"/>
            <a:ext cx="1829937" cy="987366"/>
            <a:chOff x="6628263" y="5261034"/>
            <a:chExt cx="1829937" cy="987366"/>
          </a:xfrm>
        </p:grpSpPr>
        <p:sp>
          <p:nvSpPr>
            <p:cNvPr id="99" name="Line 104"/>
            <p:cNvSpPr>
              <a:spLocks noChangeShapeType="1"/>
            </p:cNvSpPr>
            <p:nvPr/>
          </p:nvSpPr>
          <p:spPr bwMode="auto">
            <a:xfrm rot="5400000">
              <a:off x="7306919" y="5264943"/>
              <a:ext cx="0" cy="135731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Line 105"/>
            <p:cNvSpPr>
              <a:spLocks noChangeShapeType="1"/>
            </p:cNvSpPr>
            <p:nvPr/>
          </p:nvSpPr>
          <p:spPr bwMode="auto">
            <a:xfrm rot="5400000">
              <a:off x="67417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auto">
            <a:xfrm rot="5400000">
              <a:off x="669045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0.2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Line 107"/>
            <p:cNvSpPr>
              <a:spLocks noChangeShapeType="1"/>
            </p:cNvSpPr>
            <p:nvPr/>
          </p:nvSpPr>
          <p:spPr bwMode="auto">
            <a:xfrm rot="5400000">
              <a:off x="6895757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108"/>
            <p:cNvSpPr>
              <a:spLocks noChangeArrowheads="1"/>
            </p:cNvSpPr>
            <p:nvPr/>
          </p:nvSpPr>
          <p:spPr bwMode="auto">
            <a:xfrm rot="5400000">
              <a:off x="68444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0.3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109"/>
            <p:cNvSpPr>
              <a:spLocks noChangeShapeType="1"/>
            </p:cNvSpPr>
            <p:nvPr/>
          </p:nvSpPr>
          <p:spPr bwMode="auto">
            <a:xfrm rot="5400000">
              <a:off x="70497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10"/>
            <p:cNvSpPr>
              <a:spLocks noChangeArrowheads="1"/>
            </p:cNvSpPr>
            <p:nvPr/>
          </p:nvSpPr>
          <p:spPr bwMode="auto">
            <a:xfrm rot="5400000">
              <a:off x="7001600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0.4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Line 111"/>
            <p:cNvSpPr>
              <a:spLocks noChangeShapeType="1"/>
            </p:cNvSpPr>
            <p:nvPr/>
          </p:nvSpPr>
          <p:spPr bwMode="auto">
            <a:xfrm rot="5400000">
              <a:off x="7203732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12"/>
            <p:cNvSpPr>
              <a:spLocks noChangeArrowheads="1"/>
            </p:cNvSpPr>
            <p:nvPr/>
          </p:nvSpPr>
          <p:spPr bwMode="auto">
            <a:xfrm rot="5400000">
              <a:off x="715558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0.5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Line 113"/>
            <p:cNvSpPr>
              <a:spLocks noChangeShapeType="1"/>
            </p:cNvSpPr>
            <p:nvPr/>
          </p:nvSpPr>
          <p:spPr bwMode="auto">
            <a:xfrm rot="5400000">
              <a:off x="7359306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14"/>
            <p:cNvSpPr>
              <a:spLocks noChangeArrowheads="1"/>
            </p:cNvSpPr>
            <p:nvPr/>
          </p:nvSpPr>
          <p:spPr bwMode="auto">
            <a:xfrm rot="5400000">
              <a:off x="730957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0.6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Line 115"/>
            <p:cNvSpPr>
              <a:spLocks noChangeShapeType="1"/>
            </p:cNvSpPr>
            <p:nvPr/>
          </p:nvSpPr>
          <p:spPr bwMode="auto">
            <a:xfrm rot="5400000">
              <a:off x="751329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16"/>
            <p:cNvSpPr>
              <a:spLocks noChangeArrowheads="1"/>
            </p:cNvSpPr>
            <p:nvPr/>
          </p:nvSpPr>
          <p:spPr bwMode="auto">
            <a:xfrm rot="5400000">
              <a:off x="7463562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0.7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Line 117"/>
            <p:cNvSpPr>
              <a:spLocks noChangeShapeType="1"/>
            </p:cNvSpPr>
            <p:nvPr/>
          </p:nvSpPr>
          <p:spPr bwMode="auto">
            <a:xfrm rot="5400000">
              <a:off x="7667281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8"/>
            <p:cNvSpPr>
              <a:spLocks noChangeArrowheads="1"/>
            </p:cNvSpPr>
            <p:nvPr/>
          </p:nvSpPr>
          <p:spPr bwMode="auto">
            <a:xfrm rot="5400000">
              <a:off x="7617549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0.8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Line 119"/>
            <p:cNvSpPr>
              <a:spLocks noChangeShapeType="1"/>
            </p:cNvSpPr>
            <p:nvPr/>
          </p:nvSpPr>
          <p:spPr bwMode="auto">
            <a:xfrm rot="5400000">
              <a:off x="7821269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20"/>
            <p:cNvSpPr>
              <a:spLocks noChangeArrowheads="1"/>
            </p:cNvSpPr>
            <p:nvPr/>
          </p:nvSpPr>
          <p:spPr bwMode="auto">
            <a:xfrm rot="5400000">
              <a:off x="7771537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0.9</a:t>
              </a:r>
              <a:endPara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Line 121"/>
            <p:cNvSpPr>
              <a:spLocks noChangeShapeType="1"/>
            </p:cNvSpPr>
            <p:nvPr/>
          </p:nvSpPr>
          <p:spPr bwMode="auto">
            <a:xfrm rot="5400000">
              <a:off x="7976844" y="5964157"/>
              <a:ext cx="17463" cy="0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22"/>
            <p:cNvSpPr>
              <a:spLocks noChangeArrowheads="1"/>
            </p:cNvSpPr>
            <p:nvPr/>
          </p:nvSpPr>
          <p:spPr bwMode="auto">
            <a:xfrm rot="5400000">
              <a:off x="7925524" y="5996132"/>
              <a:ext cx="107402" cy="92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1.0</a:t>
              </a:r>
              <a:endParaRPr kumimoji="0" lang="en-US" altLang="en-US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2" name="Line 95"/>
            <p:cNvSpPr>
              <a:spLocks noChangeShapeType="1"/>
            </p:cNvSpPr>
            <p:nvPr/>
          </p:nvSpPr>
          <p:spPr bwMode="auto">
            <a:xfrm rot="5400000">
              <a:off x="6555060" y="5651289"/>
              <a:ext cx="394057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Line 96"/>
            <p:cNvSpPr>
              <a:spLocks noChangeShapeType="1"/>
            </p:cNvSpPr>
            <p:nvPr/>
          </p:nvSpPr>
          <p:spPr bwMode="auto">
            <a:xfrm rot="5400000" flipV="1">
              <a:off x="6986244" y="5220105"/>
              <a:ext cx="0" cy="468312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Line 97"/>
            <p:cNvSpPr>
              <a:spLocks noChangeShapeType="1"/>
            </p:cNvSpPr>
            <p:nvPr/>
          </p:nvSpPr>
          <p:spPr bwMode="auto">
            <a:xfrm rot="5400000" flipV="1">
              <a:off x="7368831" y="5231574"/>
              <a:ext cx="0" cy="12334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Line 98"/>
            <p:cNvSpPr>
              <a:spLocks noChangeShapeType="1"/>
            </p:cNvSpPr>
            <p:nvPr/>
          </p:nvSpPr>
          <p:spPr bwMode="auto">
            <a:xfrm rot="5400000">
              <a:off x="7088730" y="5454261"/>
              <a:ext cx="263340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Line 99"/>
            <p:cNvSpPr>
              <a:spLocks noChangeShapeType="1"/>
            </p:cNvSpPr>
            <p:nvPr/>
          </p:nvSpPr>
          <p:spPr bwMode="auto">
            <a:xfrm rot="5400000" flipV="1">
              <a:off x="7602988" y="4940003"/>
              <a:ext cx="0" cy="765175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Line 100"/>
            <p:cNvSpPr>
              <a:spLocks noChangeShapeType="1"/>
            </p:cNvSpPr>
            <p:nvPr/>
          </p:nvSpPr>
          <p:spPr bwMode="auto">
            <a:xfrm rot="5400000" flipV="1">
              <a:off x="7424394" y="5381938"/>
              <a:ext cx="0" cy="4079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Line 101"/>
            <p:cNvSpPr>
              <a:spLocks noChangeShapeType="1"/>
            </p:cNvSpPr>
            <p:nvPr/>
          </p:nvSpPr>
          <p:spPr bwMode="auto">
            <a:xfrm rot="5400000">
              <a:off x="7541084" y="5585454"/>
              <a:ext cx="174606" cy="0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Line 102"/>
            <p:cNvSpPr>
              <a:spLocks noChangeShapeType="1"/>
            </p:cNvSpPr>
            <p:nvPr/>
          </p:nvSpPr>
          <p:spPr bwMode="auto">
            <a:xfrm rot="5400000" flipV="1">
              <a:off x="7806981" y="5319557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103"/>
            <p:cNvSpPr>
              <a:spLocks noChangeShapeType="1"/>
            </p:cNvSpPr>
            <p:nvPr/>
          </p:nvSpPr>
          <p:spPr bwMode="auto">
            <a:xfrm rot="5400000" flipV="1">
              <a:off x="7806981" y="5494163"/>
              <a:ext cx="0" cy="357187"/>
            </a:xfrm>
            <a:prstGeom prst="line">
              <a:avLst/>
            </a:prstGeom>
            <a:noFill/>
            <a:ln w="1905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38"/>
            <p:cNvSpPr>
              <a:spLocks noChangeArrowheads="1"/>
            </p:cNvSpPr>
            <p:nvPr/>
          </p:nvSpPr>
          <p:spPr bwMode="auto">
            <a:xfrm>
              <a:off x="8016006" y="5421328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Sample 2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1" name="Rectangle 38"/>
            <p:cNvSpPr>
              <a:spLocks noChangeArrowheads="1"/>
            </p:cNvSpPr>
            <p:nvPr/>
          </p:nvSpPr>
          <p:spPr bwMode="auto">
            <a:xfrm>
              <a:off x="8019458" y="5261034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Sample 4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2" name="Rectangle 38"/>
            <p:cNvSpPr>
              <a:spLocks noChangeArrowheads="1"/>
            </p:cNvSpPr>
            <p:nvPr/>
          </p:nvSpPr>
          <p:spPr bwMode="auto">
            <a:xfrm>
              <a:off x="8022183" y="5611201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Sample 1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3" name="Rectangle 38"/>
            <p:cNvSpPr>
              <a:spLocks noChangeArrowheads="1"/>
            </p:cNvSpPr>
            <p:nvPr/>
          </p:nvSpPr>
          <p:spPr bwMode="auto">
            <a:xfrm>
              <a:off x="8017939" y="5787715"/>
              <a:ext cx="43601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Sample 3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4" name="Rectangle 38"/>
            <p:cNvSpPr>
              <a:spLocks noChangeArrowheads="1"/>
            </p:cNvSpPr>
            <p:nvPr/>
          </p:nvSpPr>
          <p:spPr bwMode="auto">
            <a:xfrm>
              <a:off x="6906515" y="6125289"/>
              <a:ext cx="939360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Bray-Curtis</a:t>
              </a:r>
              <a:r>
                <a:rPr kumimoji="0" lang="en-US" altLang="en-US" sz="800" b="0" i="0" u="none" strike="noStrike" cap="none" normalizeH="0" dirty="0" smtClean="0">
                  <a:ln>
                    <a:noFill/>
                  </a:ln>
                  <a:effectLst/>
                  <a:latin typeface="Arial" pitchFamily="34" charset="0"/>
                  <a:cs typeface="Arial" pitchFamily="34" charset="0"/>
                </a:rPr>
                <a:t> similarity</a:t>
              </a:r>
              <a:endParaRPr kumimoji="0" lang="en-US" altLang="en-US" sz="36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5" name="Down Arrow 174"/>
          <p:cNvSpPr/>
          <p:nvPr/>
        </p:nvSpPr>
        <p:spPr>
          <a:xfrm rot="17107785" flipH="1">
            <a:off x="5680271" y="4586233"/>
            <a:ext cx="359626" cy="6828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8" name="Rectangle 117"/>
          <p:cNvSpPr/>
          <p:nvPr/>
        </p:nvSpPr>
        <p:spPr>
          <a:xfrm>
            <a:off x="228600" y="1295400"/>
            <a:ext cx="228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829452">
              <a:spcBef>
                <a:spcPct val="20000"/>
              </a:spcBef>
            </a:pP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Create a table: </a:t>
            </a:r>
          </a:p>
          <a:p>
            <a:pPr lvl="0" defTabSz="829452">
              <a:spcBef>
                <a:spcPct val="20000"/>
              </a:spcBef>
            </a:pP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Samples (rows)</a:t>
            </a:r>
          </a:p>
          <a:p>
            <a:pPr lvl="0" defTabSz="829452">
              <a:spcBef>
                <a:spcPct val="20000"/>
              </a:spcBef>
            </a:pP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x Species (cols)</a:t>
            </a:r>
            <a:endParaRPr lang="en-AU" sz="20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09600" y="2892221"/>
            <a:ext cx="228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829452">
              <a:spcBef>
                <a:spcPct val="20000"/>
              </a:spcBef>
            </a:pP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Create </a:t>
            </a: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a</a:t>
            </a:r>
          </a:p>
          <a:p>
            <a:pPr lvl="0" algn="ctr" defTabSz="829452">
              <a:spcBef>
                <a:spcPct val="20000"/>
              </a:spcBef>
            </a:pP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Distance matrix</a:t>
            </a:r>
            <a:endParaRPr lang="en-AU" sz="2000" dirty="0">
              <a:solidFill>
                <a:prstClr val="black"/>
              </a:solidFill>
              <a:latin typeface="Helvetica Neue" panose="02000503000000020004" pitchFamily="2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143018" y="5556883"/>
            <a:ext cx="2431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29452">
              <a:spcBef>
                <a:spcPct val="20000"/>
              </a:spcBef>
            </a:pP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Create 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a </a:t>
            </a:r>
            <a:r>
              <a:rPr lang="en-AU" sz="2000" dirty="0" smtClean="0">
                <a:solidFill>
                  <a:prstClr val="black"/>
                </a:solidFill>
                <a:latin typeface="Helvetica Neue" panose="02000503000000020004" pitchFamily="2"/>
              </a:rPr>
              <a:t>clustering </a:t>
            </a:r>
            <a:r>
              <a:rPr lang="en-AU" sz="2000" dirty="0">
                <a:solidFill>
                  <a:prstClr val="black"/>
                </a:solidFill>
                <a:latin typeface="Helvetica Neue" panose="02000503000000020004" pitchFamily="2"/>
              </a:rPr>
              <a:t>tree or ordination</a:t>
            </a:r>
          </a:p>
        </p:txBody>
      </p:sp>
    </p:spTree>
    <p:extLst>
      <p:ext uri="{BB962C8B-B14F-4D97-AF65-F5344CB8AC3E}">
        <p14:creationId xmlns:p14="http://schemas.microsoft.com/office/powerpoint/2010/main" val="286727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  <p:bldP spid="175" grpId="0" animBg="1"/>
      <p:bldP spid="124" grpId="0"/>
      <p:bldP spid="1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269146" y="35052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Now some examples…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62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http://www.santareyes.com.co/images/recetas/imagen-crear-rec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924800" cy="397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5" y="36499"/>
            <a:ext cx="81261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276913"/>
            <a:ext cx="9144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itle 6"/>
          <p:cNvSpPr txBox="1">
            <a:spLocks/>
          </p:cNvSpPr>
          <p:nvPr/>
        </p:nvSpPr>
        <p:spPr>
          <a:xfrm>
            <a:off x="5410199" y="3352800"/>
            <a:ext cx="3164153" cy="2438400"/>
          </a:xfrm>
          <a:prstGeom prst="rect">
            <a:avLst/>
          </a:prstGeom>
        </p:spPr>
        <p:txBody>
          <a:bodyPr vert="horz" lIns="82945" tIns="41473" rIns="82945" bIns="41473" rtlCol="0" anchor="ctr">
            <a:noAutofit/>
          </a:bodyPr>
          <a:lstStyle>
            <a:lvl1pPr algn="ctr" defTabSz="829452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Nested blocks design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Natural forest converted to pastures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2400" dirty="0" smtClean="0">
                <a:effectLst/>
                <a:latin typeface="Helvetica Neue" panose="02000503000000020004" pitchFamily="2"/>
              </a:rPr>
              <a:t>Diversity analysis of 16S rRNA data using 454 data with MOTHUR and RDP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51" y="2676466"/>
            <a:ext cx="3948875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9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to agriculture affects the community composition </a:t>
            </a:r>
            <a:endParaRPr lang="en-AU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3718869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92" y="1591606"/>
            <a:ext cx="43243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10200" y="1905000"/>
            <a:ext cx="147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>
                <a:latin typeface="Helvetica Neue" panose="02000503000000020004" pitchFamily="2"/>
              </a:rPr>
              <a:t>Forest</a:t>
            </a:r>
            <a:endParaRPr lang="en-AU" sz="2000" b="1" dirty="0">
              <a:latin typeface="Helvetica Neue" panose="02000503000000020004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4114800"/>
            <a:ext cx="153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/>
              </a:rPr>
              <a:t>Pasture</a:t>
            </a:r>
            <a:endParaRPr lang="en-AU" sz="20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5265003"/>
            <a:ext cx="397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NMDS using</a:t>
            </a:r>
          </a:p>
          <a:p>
            <a:pPr algn="ctr"/>
            <a:r>
              <a:rPr lang="en-AU" sz="2400" b="1" dirty="0" smtClean="0"/>
              <a:t> Bray-Curtis distances</a:t>
            </a:r>
            <a:endParaRPr lang="en-AU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9895" y="5253848"/>
            <a:ext cx="397827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/>
              <a:t>Classification using representative sequences</a:t>
            </a:r>
            <a:endParaRPr lang="en-AU" sz="2400" b="1" dirty="0"/>
          </a:p>
        </p:txBody>
      </p:sp>
    </p:spTree>
    <p:extLst>
      <p:ext uri="{BB962C8B-B14F-4D97-AF65-F5344CB8AC3E}">
        <p14:creationId xmlns:p14="http://schemas.microsoft.com/office/powerpoint/2010/main" val="34524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increases the communities’ diversity</a:t>
            </a:r>
            <a:endParaRPr lang="en-A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3200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30670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519178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Helvetica Neue" panose="02000503000000020004" pitchFamily="2"/>
              </a:rPr>
              <a:t>Alpha diversity changes</a:t>
            </a:r>
            <a:endParaRPr lang="en-AU" sz="2400" dirty="0">
              <a:latin typeface="Helvetica Neue" panose="02000503000000020004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519178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Helvetica Neue" panose="02000503000000020004" pitchFamily="2"/>
              </a:rPr>
              <a:t>Beta </a:t>
            </a:r>
            <a:r>
              <a:rPr lang="en-AU" sz="2400" dirty="0">
                <a:latin typeface="Helvetica Neue" panose="02000503000000020004" pitchFamily="2"/>
              </a:rPr>
              <a:t>diversity changes</a:t>
            </a:r>
          </a:p>
        </p:txBody>
      </p:sp>
    </p:spTree>
    <p:extLst>
      <p:ext uri="{BB962C8B-B14F-4D97-AF65-F5344CB8AC3E}">
        <p14:creationId xmlns:p14="http://schemas.microsoft.com/office/powerpoint/2010/main" val="21088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1396658"/>
            <a:ext cx="8461010" cy="4013542"/>
            <a:chOff x="457200" y="-579146"/>
            <a:chExt cx="8386134" cy="373367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17"/>
            <a:stretch/>
          </p:blipFill>
          <p:spPr bwMode="auto">
            <a:xfrm>
              <a:off x="457200" y="152400"/>
              <a:ext cx="8386134" cy="3002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287982" y="-531570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Forest</a:t>
              </a:r>
              <a:endParaRPr lang="en-US" sz="24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69383" y="-579146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Pasture</a:t>
              </a:r>
              <a:endParaRPr lang="en-US" sz="2400" b="1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 smtClean="0"/>
              <a:t>Conversion to agriculture homogenizes the communities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05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there is more…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478229" cy="559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19600" y="1066800"/>
            <a:ext cx="3733800" cy="2133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9599" y="2667000"/>
            <a:ext cx="3896829" cy="3886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2770" y="2667000"/>
            <a:ext cx="3896829" cy="38481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9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Resources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7562" y="1295400"/>
            <a:ext cx="7312038" cy="487680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Multivariate analysis in microbial </a:t>
            </a:r>
            <a:r>
              <a:rPr lang="en-AU" sz="2400" dirty="0" smtClean="0"/>
              <a:t>ecology [</a:t>
            </a:r>
            <a:r>
              <a:rPr lang="en-AU" sz="2400" dirty="0" err="1" smtClean="0"/>
              <a:t>Minireview</a:t>
            </a:r>
            <a:r>
              <a:rPr lang="en-AU" sz="2400" dirty="0" smtClean="0"/>
              <a:t>].</a:t>
            </a:r>
            <a:endParaRPr lang="en-US" sz="2400" dirty="0" smtClean="0"/>
          </a:p>
          <a:p>
            <a:r>
              <a:rPr lang="en-US" sz="2400" dirty="0"/>
              <a:t>Tree </a:t>
            </a:r>
            <a:r>
              <a:rPr lang="en-US" sz="2400" dirty="0" smtClean="0"/>
              <a:t>diversity </a:t>
            </a:r>
            <a:r>
              <a:rPr lang="en-US" sz="2400" dirty="0" smtClean="0"/>
              <a:t>analysis [Book]. (</a:t>
            </a:r>
            <a:r>
              <a:rPr lang="en-US" sz="2400" dirty="0" smtClean="0"/>
              <a:t>Free, includes R codes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Available at the workshop repository.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3957935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400" b="1" dirty="0"/>
              <a:t>https://github.com/carden24/MIC506-Workshop</a:t>
            </a:r>
          </a:p>
        </p:txBody>
      </p:sp>
    </p:spTree>
    <p:extLst>
      <p:ext uri="{BB962C8B-B14F-4D97-AF65-F5344CB8AC3E}">
        <p14:creationId xmlns:p14="http://schemas.microsoft.com/office/powerpoint/2010/main" val="123013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-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42143" y="2590800"/>
            <a:ext cx="3620129" cy="381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Alpha</a:t>
            </a:r>
          </a:p>
          <a:p>
            <a:r>
              <a:rPr lang="en-US" sz="2400" dirty="0" smtClean="0"/>
              <a:t>Within </a:t>
            </a:r>
            <a:r>
              <a:rPr lang="en-US" sz="2400" dirty="0"/>
              <a:t>a </a:t>
            </a:r>
            <a:r>
              <a:rPr lang="en-US" sz="2400" dirty="0" smtClean="0"/>
              <a:t>community (Species diversity in a site or habitat)</a:t>
            </a:r>
          </a:p>
          <a:p>
            <a:r>
              <a:rPr lang="en-US" sz="2400" dirty="0" smtClean="0"/>
              <a:t>Richness, evenness</a:t>
            </a:r>
          </a:p>
          <a:p>
            <a:r>
              <a:rPr lang="en-US" sz="2400" dirty="0" smtClean="0"/>
              <a:t>Chao1, Simpson, Shannon Index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2590800"/>
            <a:ext cx="3657600" cy="381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Beta</a:t>
            </a:r>
          </a:p>
          <a:p>
            <a:r>
              <a:rPr lang="en-US" sz="2400" dirty="0" smtClean="0"/>
              <a:t>Among communities (Differentiation of habitats)</a:t>
            </a:r>
          </a:p>
          <a:p>
            <a:r>
              <a:rPr lang="en-US" sz="2400" dirty="0" smtClean="0"/>
              <a:t>Sorensen, </a:t>
            </a:r>
            <a:r>
              <a:rPr lang="en-US" sz="2400" dirty="0" err="1" smtClean="0"/>
              <a:t>Jaccard</a:t>
            </a:r>
            <a:r>
              <a:rPr lang="en-US" sz="2400" dirty="0" smtClean="0"/>
              <a:t>, Bray-Curtis, </a:t>
            </a:r>
            <a:r>
              <a:rPr lang="en-US" sz="2400" dirty="0" err="1" smtClean="0"/>
              <a:t>Unifrac</a:t>
            </a:r>
            <a:endParaRPr lang="en-US" sz="2400" dirty="0" smtClean="0"/>
          </a:p>
          <a:p>
            <a:r>
              <a:rPr lang="en-US" sz="2400" dirty="0" smtClean="0"/>
              <a:t>Clustering, ordination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14400" y="1161365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2255" indent="-342900">
              <a:tabLst>
                <a:tab pos="1017588" algn="l"/>
                <a:tab pos="1017588" algn="l"/>
                <a:tab pos="1017588" algn="l"/>
              </a:tabLst>
            </a:pPr>
            <a:r>
              <a:rPr lang="en-AU" sz="3200" dirty="0">
                <a:latin typeface="Helvetica Neue" panose="02000503000000020004" pitchFamily="2"/>
              </a:rPr>
              <a:t>The variety and abundance of species in a defined study unit.</a:t>
            </a:r>
            <a:endParaRPr lang="en-AU" sz="3200" i="1" dirty="0">
              <a:latin typeface="Helvetica Neue" panose="02000503000000020004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05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Macchu</a:t>
            </a:r>
            <a:r>
              <a:rPr lang="en-US" dirty="0" smtClean="0"/>
              <a:t> Picchu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105400" y="6019800"/>
            <a:ext cx="4038600" cy="944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See it before it gets ruined!</a:t>
            </a:r>
            <a:endParaRPr lang="en-US" sz="2400" dirty="0"/>
          </a:p>
        </p:txBody>
      </p:sp>
      <p:pic>
        <p:nvPicPr>
          <p:cNvPr id="3076" name="Picture 4" descr="http://static.thousandwonders.net/Machu.Picchu.original.2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610600" cy="458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315200" cy="914400"/>
          </a:xfrm>
        </p:spPr>
        <p:txBody>
          <a:bodyPr/>
          <a:lstStyle/>
          <a:p>
            <a:r>
              <a:rPr lang="en-US" dirty="0" smtClean="0"/>
              <a:t>Workshop objectives</a:t>
            </a:r>
            <a:endParaRPr lang="en-US" dirty="0"/>
          </a:p>
        </p:txBody>
      </p:sp>
      <p:pic>
        <p:nvPicPr>
          <p:cNvPr id="3" name="Picture 2" descr="http://upload.wikimedia.org/wikipedia/commons/f/fc/LocationPeru(world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07"/>
          <a:stretch/>
        </p:blipFill>
        <p:spPr bwMode="auto">
          <a:xfrm>
            <a:off x="3657600" y="1004831"/>
            <a:ext cx="4191000" cy="544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rick Cardenas\AppData\Local\Microsoft\Windows\Temporary Internet Files\Content.IE5\HNVBJOJO\large-Boing-plane-icon-1-166.6-13433[1]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0613">
            <a:off x="5506899" y="4553367"/>
            <a:ext cx="353572" cy="3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876800"/>
            <a:ext cx="1500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BS. Biology</a:t>
            </a:r>
            <a:endParaRPr lang="en-US" b="1" dirty="0"/>
          </a:p>
        </p:txBody>
      </p:sp>
      <p:pic>
        <p:nvPicPr>
          <p:cNvPr id="4101" name="Picture 5" descr="Dr. James Tiedj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62" y="1000528"/>
            <a:ext cx="727876" cy="104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Erick Cardenas\AppData\Local\Microsoft\Windows\Temporary Internet Files\Content.IE5\HNVBJOJO\large-Boing-plane-icon-1-166.6-13433[1]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53968">
            <a:off x="5601792" y="2273009"/>
            <a:ext cx="353572" cy="3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53200" y="2390398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Michigan state university</a:t>
            </a:r>
          </a:p>
          <a:p>
            <a:r>
              <a:rPr lang="en-US" sz="1400" b="1" dirty="0" smtClean="0"/>
              <a:t>Ph.D. Crop and soil sciences – Environmental toxicology</a:t>
            </a:r>
            <a:endParaRPr lang="en-US" sz="1400" b="1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" y="1524000"/>
            <a:ext cx="5090098" cy="365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0" y="2296437"/>
            <a:ext cx="4468937" cy="349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370825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C:\Users\Erick Cardenas\Downloads\sparty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32795"/>
            <a:ext cx="1066800" cy="200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50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1128 -0.33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16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1374E-6 L -0.12448 -0.03331 " pathEditMode="relative" rAng="0" ptsTypes="AA">
                                      <p:cBhvr>
                                        <p:cTn id="37" dur="2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-166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530952"/>
              </p:ext>
            </p:extLst>
          </p:nvPr>
        </p:nvGraphicFramePr>
        <p:xfrm>
          <a:off x="4191000" y="762000"/>
          <a:ext cx="2971801" cy="1066801"/>
        </p:xfrm>
        <a:graphic>
          <a:graphicData uri="http://schemas.openxmlformats.org/drawingml/2006/table">
            <a:tbl>
              <a:tblPr/>
              <a:tblGrid>
                <a:gridCol w="609600"/>
                <a:gridCol w="349045"/>
                <a:gridCol w="383458"/>
                <a:gridCol w="383458"/>
                <a:gridCol w="447368"/>
                <a:gridCol w="374329"/>
                <a:gridCol w="424543"/>
              </a:tblGrid>
              <a:tr h="180737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VN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9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57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Sample 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82945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Times New Roman"/>
                        </a:rPr>
                        <a:t>…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1008870" y="457200"/>
            <a:ext cx="1686698" cy="16002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553200" y="4472972"/>
            <a:ext cx="1401767" cy="1343001"/>
            <a:chOff x="5286176" y="3962400"/>
            <a:chExt cx="2429671" cy="2327813"/>
          </a:xfrm>
        </p:grpSpPr>
        <p:sp>
          <p:nvSpPr>
            <p:cNvPr id="10" name="Oval 9"/>
            <p:cNvSpPr/>
            <p:nvPr/>
          </p:nvSpPr>
          <p:spPr>
            <a:xfrm flipH="1">
              <a:off x="6931565" y="5968131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6617838" y="5453670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H="1">
              <a:off x="5582048" y="4196374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6209504" y="4556497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5843488" y="4762281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flipH="1">
              <a:off x="5738912" y="5225296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flipH="1">
              <a:off x="5425185" y="4710835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flipH="1">
              <a:off x="5791200" y="4453605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flipH="1">
              <a:off x="6826989" y="5556562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6000352" y="4299266"/>
              <a:ext cx="104576" cy="1028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86176" y="3962400"/>
              <a:ext cx="2429671" cy="232781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7218709" y="5762347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6904982" y="5247886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7114133" y="5350778"/>
              <a:ext cx="104576" cy="10289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lowchart: Process 30"/>
          <p:cNvSpPr/>
          <p:nvPr/>
        </p:nvSpPr>
        <p:spPr>
          <a:xfrm>
            <a:off x="5063367" y="2781301"/>
            <a:ext cx="1870834" cy="914400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processing</a:t>
            </a:r>
            <a:endParaRPr lang="en-US" dirty="0"/>
          </a:p>
        </p:txBody>
      </p:sp>
      <p:graphicFrame>
        <p:nvGraphicFramePr>
          <p:cNvPr id="32" name="Chart 31"/>
          <p:cNvGraphicFramePr/>
          <p:nvPr>
            <p:extLst>
              <p:ext uri="{D42A27DB-BD31-4B8C-83A1-F6EECF244321}">
                <p14:modId xmlns:p14="http://schemas.microsoft.com/office/powerpoint/2010/main" val="3921963316"/>
              </p:ext>
            </p:extLst>
          </p:nvPr>
        </p:nvGraphicFramePr>
        <p:xfrm>
          <a:off x="4495800" y="4403989"/>
          <a:ext cx="1295400" cy="1411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Right Arrow 32"/>
          <p:cNvSpPr/>
          <p:nvPr/>
        </p:nvSpPr>
        <p:spPr>
          <a:xfrm>
            <a:off x="3200400" y="1104901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5693984" y="4041638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5400000">
            <a:off x="5625473" y="2171701"/>
            <a:ext cx="6096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structure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1: Diversity review.</a:t>
            </a:r>
          </a:p>
          <a:p>
            <a:r>
              <a:rPr lang="en-US" dirty="0" smtClean="0"/>
              <a:t>Session 2: How to work with 16S rRNA data.</a:t>
            </a:r>
          </a:p>
          <a:p>
            <a:r>
              <a:rPr lang="en-US" dirty="0" smtClean="0"/>
              <a:t>Session 3: Hands on session with </a:t>
            </a:r>
            <a:r>
              <a:rPr lang="en-US" i="1" dirty="0" err="1" smtClean="0"/>
              <a:t>mothur</a:t>
            </a:r>
            <a:r>
              <a:rPr lang="en-US" i="1" dirty="0" smtClean="0"/>
              <a:t> </a:t>
            </a:r>
            <a:r>
              <a:rPr lang="en-US" dirty="0" smtClean="0"/>
              <a:t> using </a:t>
            </a:r>
            <a:r>
              <a:rPr lang="en-US" dirty="0" err="1" smtClean="0"/>
              <a:t>Miseq</a:t>
            </a:r>
            <a:r>
              <a:rPr lang="en-US" dirty="0" smtClean="0"/>
              <a:t> data.</a:t>
            </a:r>
          </a:p>
          <a:p>
            <a:endParaRPr lang="en-US" dirty="0"/>
          </a:p>
          <a:p>
            <a:r>
              <a:rPr lang="en-US" dirty="0" smtClean="0"/>
              <a:t>Material available at: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github.com/carden24/MIC506-Workshop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Slides.</a:t>
            </a:r>
          </a:p>
          <a:p>
            <a:pPr lvl="1"/>
            <a:r>
              <a:rPr lang="en-US" dirty="0" smtClean="0"/>
              <a:t>Files required for computer session.</a:t>
            </a:r>
            <a:endParaRPr lang="en-US" dirty="0"/>
          </a:p>
          <a:p>
            <a:pPr lvl="1"/>
            <a:r>
              <a:rPr lang="en-US" dirty="0" smtClean="0"/>
              <a:t>Other learning resources.</a:t>
            </a:r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323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620000" cy="4537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By the end of workshop </a:t>
            </a:r>
            <a:r>
              <a:rPr lang="en-US" sz="2800" dirty="0" smtClean="0"/>
              <a:t>you will </a:t>
            </a:r>
            <a:r>
              <a:rPr lang="en-US" sz="2800" dirty="0" smtClean="0"/>
              <a:t>be able to:</a:t>
            </a:r>
          </a:p>
          <a:p>
            <a:pPr marL="1030288" lvl="1" indent="-668338">
              <a:buNone/>
            </a:pPr>
            <a:r>
              <a:rPr lang="en-US" sz="2300" b="1" dirty="0" smtClean="0"/>
              <a:t>1.1</a:t>
            </a:r>
            <a:r>
              <a:rPr lang="en-US" sz="2300" dirty="0" smtClean="0"/>
              <a:t>   Distinguish </a:t>
            </a:r>
            <a:r>
              <a:rPr lang="en-US" sz="2300" dirty="0" smtClean="0"/>
              <a:t>between alpha </a:t>
            </a:r>
            <a:r>
              <a:rPr lang="en-US" sz="2300" dirty="0"/>
              <a:t>and beta </a:t>
            </a:r>
            <a:r>
              <a:rPr lang="en-US" sz="2300" dirty="0" smtClean="0"/>
              <a:t>diversity.</a:t>
            </a:r>
            <a:endParaRPr lang="en-US" sz="2300" dirty="0"/>
          </a:p>
          <a:p>
            <a:pPr marL="1030288" lvl="1" indent="-668338">
              <a:buNone/>
            </a:pPr>
            <a:r>
              <a:rPr lang="en-US" sz="2300" b="1" dirty="0" smtClean="0"/>
              <a:t>1.2   </a:t>
            </a:r>
            <a:r>
              <a:rPr lang="en-US" sz="2300" dirty="0" smtClean="0"/>
              <a:t>Estimate </a:t>
            </a:r>
            <a:r>
              <a:rPr lang="en-US" sz="2300" dirty="0"/>
              <a:t>diversity indices.</a:t>
            </a:r>
          </a:p>
          <a:p>
            <a:pPr marL="1030288" lvl="1" indent="-668338">
              <a:buNone/>
            </a:pPr>
            <a:r>
              <a:rPr lang="en-US" sz="2300" b="1" dirty="0" smtClean="0"/>
              <a:t>2.1   </a:t>
            </a:r>
            <a:r>
              <a:rPr lang="en-US" sz="2300" dirty="0" smtClean="0"/>
              <a:t>Summarize </a:t>
            </a:r>
            <a:r>
              <a:rPr lang="en-US" sz="2300" dirty="0" smtClean="0"/>
              <a:t>the characteristic of a good </a:t>
            </a:r>
            <a:r>
              <a:rPr lang="en-US" sz="2300" dirty="0" smtClean="0"/>
              <a:t>  phylogenetic </a:t>
            </a:r>
            <a:r>
              <a:rPr lang="en-US" sz="2300" dirty="0" smtClean="0"/>
              <a:t>marker</a:t>
            </a:r>
            <a:r>
              <a:rPr lang="en-US" sz="2300" dirty="0" smtClean="0"/>
              <a:t>.</a:t>
            </a:r>
          </a:p>
          <a:p>
            <a:pPr marL="1030288" lvl="1" indent="-668338">
              <a:buNone/>
            </a:pPr>
            <a:r>
              <a:rPr lang="en-US" sz="2300" b="1" dirty="0" smtClean="0"/>
              <a:t>2.2   </a:t>
            </a:r>
            <a:r>
              <a:rPr lang="en-US" sz="2300" dirty="0" smtClean="0"/>
              <a:t>Explain </a:t>
            </a:r>
            <a:r>
              <a:rPr lang="en-US" sz="2300" dirty="0" smtClean="0"/>
              <a:t>the concept of operational taxonomic units.</a:t>
            </a:r>
          </a:p>
          <a:p>
            <a:pPr marL="1030288" lvl="1" indent="-668338">
              <a:buNone/>
            </a:pPr>
            <a:r>
              <a:rPr lang="en-US" sz="2300" b="1" dirty="0" smtClean="0"/>
              <a:t>3.1   </a:t>
            </a:r>
            <a:r>
              <a:rPr lang="en-US" sz="2300" dirty="0" smtClean="0"/>
              <a:t>Complete </a:t>
            </a:r>
            <a:r>
              <a:rPr lang="en-US" sz="2300" dirty="0" smtClean="0"/>
              <a:t>the </a:t>
            </a:r>
            <a:r>
              <a:rPr lang="en-US" sz="2300" dirty="0" err="1" smtClean="0"/>
              <a:t>Miseq</a:t>
            </a:r>
            <a:r>
              <a:rPr lang="en-US" sz="2300" dirty="0" smtClean="0"/>
              <a:t> standard operational protocol for </a:t>
            </a:r>
            <a:r>
              <a:rPr lang="en-US" sz="2300" dirty="0" err="1" smtClean="0"/>
              <a:t>Mothur</a:t>
            </a:r>
            <a:r>
              <a:rPr lang="en-US" sz="2300" dirty="0" smtClean="0"/>
              <a:t>.</a:t>
            </a:r>
          </a:p>
          <a:p>
            <a:pPr marL="1030288" lvl="1" indent="-668338">
              <a:buNone/>
            </a:pPr>
            <a:r>
              <a:rPr lang="en-US" sz="2300" b="1" dirty="0" smtClean="0"/>
              <a:t>3.2   </a:t>
            </a:r>
            <a:r>
              <a:rPr lang="en-US" sz="2300" dirty="0" smtClean="0"/>
              <a:t>Modify </a:t>
            </a:r>
            <a:r>
              <a:rPr lang="en-US" sz="2300" dirty="0" smtClean="0"/>
              <a:t>the </a:t>
            </a:r>
            <a:r>
              <a:rPr lang="en-US" sz="2300" dirty="0" err="1" smtClean="0"/>
              <a:t>Mothur</a:t>
            </a:r>
            <a:r>
              <a:rPr lang="en-US" sz="2300" dirty="0" smtClean="0"/>
              <a:t> script to adapt it to other samples.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69202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s">
  <a:themeElements>
    <a:clrScheme name="Custom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F49100"/>
      </a:accent6>
      <a:hlink>
        <a:srgbClr val="FFC0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8754</TotalTime>
  <Words>1452</Words>
  <Application>Microsoft Office PowerPoint</Application>
  <PresentationFormat>On-screen Show (4:3)</PresentationFormat>
  <Paragraphs>501</Paragraphs>
  <Slides>46</Slides>
  <Notes>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blues</vt:lpstr>
      <vt:lpstr>Microbial Community analysis</vt:lpstr>
      <vt:lpstr>Who I am ?</vt:lpstr>
      <vt:lpstr>PowerPoint Presentation</vt:lpstr>
      <vt:lpstr>PowerPoint Presentation</vt:lpstr>
      <vt:lpstr>Macchu Picchu</vt:lpstr>
      <vt:lpstr>Workshop objectives</vt:lpstr>
      <vt:lpstr>PowerPoint Presentation</vt:lpstr>
      <vt:lpstr>Workshop structure</vt:lpstr>
      <vt:lpstr>Workshop objectives</vt:lpstr>
      <vt:lpstr>PowerPoint Presentation</vt:lpstr>
      <vt:lpstr>1. Microorganisms have important roles</vt:lpstr>
      <vt:lpstr>1. Microorganisms have important roles</vt:lpstr>
      <vt:lpstr>1. Microorganisms have important roles</vt:lpstr>
      <vt:lpstr>1. Microorganisms have important roles</vt:lpstr>
      <vt:lpstr>1. Microorganisms have important roles</vt:lpstr>
      <vt:lpstr>2. Sequencing costs have considerably decreased</vt:lpstr>
      <vt:lpstr>3. We know little about the microorganisms</vt:lpstr>
      <vt:lpstr>PowerPoint Presentation</vt:lpstr>
      <vt:lpstr>Diversity, definitions</vt:lpstr>
      <vt:lpstr>Alpha diversity</vt:lpstr>
      <vt:lpstr>Alpha diversity indices</vt:lpstr>
      <vt:lpstr>Shannon diversity index (H’)</vt:lpstr>
      <vt:lpstr>Shannon’s index limits</vt:lpstr>
      <vt:lpstr>Calculating Shannon’s index</vt:lpstr>
      <vt:lpstr>Simpson’s index (D)</vt:lpstr>
      <vt:lpstr>Simpson’s index (D)</vt:lpstr>
      <vt:lpstr>Calculating Simpson’s index</vt:lpstr>
      <vt:lpstr>Chao1index</vt:lpstr>
      <vt:lpstr>Simpson evenness index</vt:lpstr>
      <vt:lpstr>Rank-Abundance curves</vt:lpstr>
      <vt:lpstr>Rarefaction curves</vt:lpstr>
      <vt:lpstr>Diversity, definitions</vt:lpstr>
      <vt:lpstr>How similar are these communities?</vt:lpstr>
      <vt:lpstr>Beta diversity indices</vt:lpstr>
      <vt:lpstr>Presence/absences indices</vt:lpstr>
      <vt:lpstr>Indices using both  abundance and occurrence</vt:lpstr>
      <vt:lpstr>Tree-based indices</vt:lpstr>
      <vt:lpstr>How to present beta diversity</vt:lpstr>
      <vt:lpstr>PowerPoint Presentation</vt:lpstr>
      <vt:lpstr>PowerPoint Presentation</vt:lpstr>
      <vt:lpstr>Conversion to agriculture affects the community composition </vt:lpstr>
      <vt:lpstr>Conversion increases the communities’ diversity</vt:lpstr>
      <vt:lpstr>Conversion to agriculture homogenizes the communities</vt:lpstr>
      <vt:lpstr>But wait, there is more…</vt:lpstr>
      <vt:lpstr>Resources</vt:lpstr>
      <vt:lpstr>Diversity - Summary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Cardenas</dc:creator>
  <cp:lastModifiedBy>Erick Cardenas</cp:lastModifiedBy>
  <cp:revision>189</cp:revision>
  <dcterms:created xsi:type="dcterms:W3CDTF">2013-08-30T15:34:36Z</dcterms:created>
  <dcterms:modified xsi:type="dcterms:W3CDTF">2016-02-19T19:29:23Z</dcterms:modified>
</cp:coreProperties>
</file>